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</p:sldMasterIdLst>
  <p:notesMasterIdLst>
    <p:notesMasterId r:id="rId51"/>
  </p:notesMasterIdLst>
  <p:sldIdLst>
    <p:sldId id="546" r:id="rId8"/>
    <p:sldId id="543" r:id="rId9"/>
    <p:sldId id="566" r:id="rId10"/>
    <p:sldId id="525" r:id="rId11"/>
    <p:sldId id="526" r:id="rId12"/>
    <p:sldId id="527" r:id="rId13"/>
    <p:sldId id="528" r:id="rId14"/>
    <p:sldId id="529" r:id="rId15"/>
    <p:sldId id="530" r:id="rId16"/>
    <p:sldId id="531" r:id="rId17"/>
    <p:sldId id="532" r:id="rId18"/>
    <p:sldId id="533" r:id="rId19"/>
    <p:sldId id="534" r:id="rId20"/>
    <p:sldId id="535" r:id="rId21"/>
    <p:sldId id="536" r:id="rId22"/>
    <p:sldId id="541" r:id="rId23"/>
    <p:sldId id="547" r:id="rId24"/>
    <p:sldId id="568" r:id="rId25"/>
    <p:sldId id="569" r:id="rId26"/>
    <p:sldId id="550" r:id="rId27"/>
    <p:sldId id="559" r:id="rId28"/>
    <p:sldId id="560" r:id="rId29"/>
    <p:sldId id="515" r:id="rId30"/>
    <p:sldId id="561" r:id="rId31"/>
    <p:sldId id="562" r:id="rId32"/>
    <p:sldId id="563" r:id="rId33"/>
    <p:sldId id="570" r:id="rId34"/>
    <p:sldId id="552" r:id="rId35"/>
    <p:sldId id="274" r:id="rId36"/>
    <p:sldId id="273" r:id="rId37"/>
    <p:sldId id="521" r:id="rId38"/>
    <p:sldId id="522" r:id="rId39"/>
    <p:sldId id="523" r:id="rId40"/>
    <p:sldId id="519" r:id="rId41"/>
    <p:sldId id="553" r:id="rId42"/>
    <p:sldId id="554" r:id="rId43"/>
    <p:sldId id="516" r:id="rId44"/>
    <p:sldId id="555" r:id="rId45"/>
    <p:sldId id="520" r:id="rId46"/>
    <p:sldId id="445" r:id="rId47"/>
    <p:sldId id="557" r:id="rId48"/>
    <p:sldId id="567" r:id="rId49"/>
    <p:sldId id="558" r:id="rId50"/>
  </p:sldIdLst>
  <p:sldSz cx="9144000" cy="6858000" type="screen4x3"/>
  <p:notesSz cx="6858000" cy="9144000"/>
  <p:kinsoku lang="zh-CN" invalStChars="!),.:;?]}、。—ˇ¨〃々～‖…’”〕〉》」』〗】∶！＂＇），．：；？］｀｜｝·" invalEndChars="([{‘“〔〈《「『〖【（［｛．·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66"/>
    <a:srgbClr val="FFFF00"/>
    <a:srgbClr val="FF9933"/>
    <a:srgbClr val="FFFFFF"/>
    <a:srgbClr val="FF3399"/>
    <a:srgbClr val="8000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9" autoAdjust="0"/>
    <p:restoredTop sz="96880" autoAdjust="0"/>
  </p:normalViewPr>
  <p:slideViewPr>
    <p:cSldViewPr>
      <p:cViewPr varScale="1">
        <p:scale>
          <a:sx n="42" d="100"/>
          <a:sy n="42" d="100"/>
        </p:scale>
        <p:origin x="-12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8" Type="http://schemas.openxmlformats.org/officeDocument/2006/relationships/slide" Target="slides/slide1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5.xml"/><Relationship Id="rId6" Type="http://schemas.openxmlformats.org/officeDocument/2006/relationships/slide" Target="slides/slide15.xml"/><Relationship Id="rId5" Type="http://schemas.openxmlformats.org/officeDocument/2006/relationships/slide" Target="slides/slide13.xml"/><Relationship Id="rId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1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1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F1843F2A-52FA-4E20-BDC2-E08E9DEAA2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4683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633C3-D94E-4DF0-B0F4-55183E5469E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5116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B3C43-D58C-47FB-81AF-CE711858A8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143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1E847-8C02-44B9-BC5A-B4F3416241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370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6BFA3-47D8-4378-B4CF-B377241B51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5818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2BEB5-8BCA-4648-9B25-509EDF06BE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7006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E7F33-7318-4F99-A970-A61BFC68D0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2977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229B-94E0-46C3-B021-16A65AD574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6690100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EFB7-A6AE-4B6B-B1D4-43A506756A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2210428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C269F-2C68-4237-BE2A-443B283AC9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897370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5A0FB-838F-49D8-9D54-0C887833A5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1164316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C342D-42A5-4434-8A99-69C8ED18C6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9488486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3EB4F-1509-48E7-8E7B-71C45BFD53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2395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37F3A-9C89-41B0-A515-F2033E2773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7165887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24EAA-4477-4164-BFA8-C5B6DB887B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9052956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F85C6-8AC3-42B8-B651-41467BCFD5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3776682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8408-EF87-4050-9058-A5561DA485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9750093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326D-D55E-4792-A7EB-3EAE624493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0239034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5116B-6E56-4FB4-B732-FFC83223F8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334137"/>
      </p:ext>
    </p:extLst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FD9F58-4E04-4CB1-A1D0-472B2FE3C5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8428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529F4B-E093-40FE-858C-DD4DBC393D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02421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4AAB03-F74C-478D-A5CA-6162D91D33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7911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4B49FB-555E-4D40-96FC-C8EBE4D512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842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F7DAD-287D-4CAA-9C71-99B67FCA4B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246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AB0ADD-DE0D-45B0-AF5B-63B2A2FBA1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4235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9483BE-6D42-4A46-BB4B-B9EDE06EB9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98520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06A6C0-1AFF-43E9-9D59-EC44CAD24CA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35725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C5DDDE-6C2A-411D-8E4C-E17F24C79D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36631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DF5B48-8A7B-486F-9AB0-76CB55A10FD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45531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4445C4-EC99-40FF-A8A0-B0C7950A76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741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D547F1-55D7-48BA-AF62-D36459E340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6388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4A80BE-6385-4A52-A128-693EC38100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7895796"/>
      </p:ext>
    </p:extLst>
  </p:cSld>
  <p:clrMapOvr>
    <a:masterClrMapping/>
  </p:clrMapOvr>
  <p:transition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B63D70-8FCA-4047-B836-B046B81E472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6684811"/>
      </p:ext>
    </p:extLst>
  </p:cSld>
  <p:clrMapOvr>
    <a:masterClrMapping/>
  </p:clrMapOvr>
  <p:transition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4FDEC0-2DF5-460A-A38B-90374781AE7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178788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25C3B-C0A8-4CB6-8A44-DED28C7F4C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237013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1B342A-E834-4450-87AA-C4AB7C7F70B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887945"/>
      </p:ext>
    </p:extLst>
  </p:cSld>
  <p:clrMapOvr>
    <a:masterClrMapping/>
  </p:clrMapOvr>
  <p:transition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4621E2-DB93-4496-B105-8D2FFC0250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8257001"/>
      </p:ext>
    </p:extLst>
  </p:cSld>
  <p:clrMapOvr>
    <a:masterClrMapping/>
  </p:clrMapOvr>
  <p:transition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7B1F77-85C3-4279-AFF5-9638DB15AB0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8407596"/>
      </p:ext>
    </p:extLst>
  </p:cSld>
  <p:clrMapOvr>
    <a:masterClrMapping/>
  </p:clrMapOvr>
  <p:transition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827693-94E9-4C87-B9FD-40E0854F7B2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3545128"/>
      </p:ext>
    </p:extLst>
  </p:cSld>
  <p:clrMapOvr>
    <a:masterClrMapping/>
  </p:clrMapOvr>
  <p:transition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DFD472-D602-465E-9FC3-0E95524D769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3125802"/>
      </p:ext>
    </p:extLst>
  </p:cSld>
  <p:clrMapOvr>
    <a:masterClrMapping/>
  </p:clrMapOvr>
  <p:transition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BC88F7-6E91-48EB-BE8C-FBAA650F08D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2017223"/>
      </p:ext>
    </p:extLst>
  </p:cSld>
  <p:clrMapOvr>
    <a:masterClrMapping/>
  </p:clrMapOvr>
  <p:transition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076D7D-AD53-4651-B278-2FA830F2B4B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0260458"/>
      </p:ext>
    </p:extLst>
  </p:cSld>
  <p:clrMapOvr>
    <a:masterClrMapping/>
  </p:clrMapOvr>
  <p:transition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FF7AA1-0637-4134-8F56-DB5DE8423C5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3532327"/>
      </p:ext>
    </p:extLst>
  </p:cSld>
  <p:clrMapOvr>
    <a:masterClrMapping/>
  </p:clrMapOvr>
  <p:transition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09AFC-F676-44B6-9F8F-8FCD0FE515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654871"/>
      </p:ext>
    </p:extLst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BC27-E610-4A52-BCAD-C1ABBB53FD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21323417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9901-E94A-4392-95B1-4DC94566D1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54394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15F4E-7C63-485A-A30D-D0E8EB4AF4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2028707"/>
      </p:ext>
    </p:extLst>
  </p:cSld>
  <p:clrMapOvr>
    <a:masterClrMapping/>
  </p:clrMapOvr>
  <p:transition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39890-6915-448C-AB24-C09C0931A7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414403"/>
      </p:ext>
    </p:extLst>
  </p:cSld>
  <p:clrMapOvr>
    <a:masterClrMapping/>
  </p:clrMapOvr>
  <p:transition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04CD1-389E-4623-A195-A090F6F288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1390198"/>
      </p:ext>
    </p:extLst>
  </p:cSld>
  <p:clrMapOvr>
    <a:masterClrMapping/>
  </p:clrMapOvr>
  <p:transition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CA734-784C-497D-B385-55B77DACB1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3903877"/>
      </p:ext>
    </p:extLst>
  </p:cSld>
  <p:clrMapOvr>
    <a:masterClrMapping/>
  </p:clrMapOvr>
  <p:transition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9548A-39F4-48BC-B87D-CF366964DA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2774182"/>
      </p:ext>
    </p:extLst>
  </p:cSld>
  <p:clrMapOvr>
    <a:masterClrMapping/>
  </p:clrMapOvr>
  <p:transition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75A11-6098-4B20-85C2-D2ECC5E3F5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8884031"/>
      </p:ext>
    </p:extLst>
  </p:cSld>
  <p:clrMapOvr>
    <a:masterClrMapping/>
  </p:clrMapOvr>
  <p:transition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7087-CFD1-4EF6-A6C0-B5F069ED35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134972"/>
      </p:ext>
    </p:extLst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1E49-A69F-4397-AEE3-16F0028393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8934568"/>
      </p:ext>
    </p:extLst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B100B-6750-4C83-82BB-CFA0D47A8C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6976290"/>
      </p:ext>
    </p:extLst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D14E1-C708-4DB9-845E-96CC0C68B87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E2691-79BC-4C4D-8E28-3EFDA0ACEB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0904328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1B2CB-A062-42CB-BF27-FA5D9AA5B5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25951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25B0AE-BF58-42B0-95D9-7BA64D17BA1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6A204-8E5F-488B-8739-C284EDA6801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4613389"/>
      </p:ext>
    </p:extLst>
  </p:cSld>
  <p:clrMapOvr>
    <a:masterClrMapping/>
  </p:clrMapOvr>
  <p:transition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915DEF-9D9F-49EE-9635-5796B19EFEF9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0118-1F7F-4011-84FC-E485A89D4A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8065884"/>
      </p:ext>
    </p:extLst>
  </p:cSld>
  <p:clrMapOvr>
    <a:masterClrMapping/>
  </p:clrMapOvr>
  <p:transition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E8DA29-4C1B-45B7-B21D-405A4E8F7B18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FF24D-C585-41A7-8E46-D8F4802ADA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516560"/>
      </p:ext>
    </p:extLst>
  </p:cSld>
  <p:clrMapOvr>
    <a:masterClrMapping/>
  </p:clrMapOvr>
  <p:transition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760234-FBE6-4314-BAE2-A68A0A03A04D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CAEFC-046A-4A04-807B-190C4C42896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2032661"/>
      </p:ext>
    </p:extLst>
  </p:cSld>
  <p:clrMapOvr>
    <a:masterClrMapping/>
  </p:clrMapOvr>
  <p:transition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2EB34-E8D3-4A04-A5B1-1BCEA64E57E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7E888-B3A3-4811-8C3B-6E202FB49D7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4788954"/>
      </p:ext>
    </p:extLst>
  </p:cSld>
  <p:clrMapOvr>
    <a:masterClrMapping/>
  </p:clrMapOvr>
  <p:transition>
    <p:random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23187A-FF2D-4BAB-834F-85671C91BFF3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EFC77-320F-4275-AB1A-B09F9067290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3115687"/>
      </p:ext>
    </p:extLst>
  </p:cSld>
  <p:clrMapOvr>
    <a:masterClrMapping/>
  </p:clrMapOvr>
  <p:transition>
    <p:rand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2FC8B4-FECB-4765-A412-4CD8E7476FE8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4F8B0-E62D-4FF0-BFF7-801913BEDDA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2259775"/>
      </p:ext>
    </p:extLst>
  </p:cSld>
  <p:clrMapOvr>
    <a:masterClrMapping/>
  </p:clrMapOvr>
  <p:transition>
    <p:random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DE12D2-575D-449B-A11F-3B3FBA76202F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7952-0CFC-416D-9200-2143FD2672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0574556"/>
      </p:ext>
    </p:extLst>
  </p:cSld>
  <p:clrMapOvr>
    <a:masterClrMapping/>
  </p:clrMapOvr>
  <p:transition>
    <p:random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ECBE3F-E07E-4D58-958D-1D5E3CB9BF2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A3391-794B-4C52-B4A7-46D790E664A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2719645"/>
      </p:ext>
    </p:extLst>
  </p:cSld>
  <p:clrMapOvr>
    <a:masterClrMapping/>
  </p:clrMapOvr>
  <p:transition>
    <p:random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26E010-D52E-43BB-8DE8-F96E6696A397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9948F-0252-487C-ABC7-3C47F786D8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8816403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209CB-FCDB-47B1-81D0-44F1DDAA4D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51825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6A84B7-9B3F-4782-A50A-126C270EE72D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D2B4E6-3AFE-43DC-BB42-0ECD7189CF5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862311"/>
      </p:ext>
    </p:extLst>
  </p:cSld>
  <p:clrMapOvr>
    <a:masterClrMapping/>
  </p:clrMapOvr>
  <p:transition>
    <p:random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B2E529-F4AD-4311-8666-6FF9B273964B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F798A-D7A0-4609-85AC-424FA86C2EA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2037752"/>
      </p:ext>
    </p:extLst>
  </p:cSld>
  <p:clrMapOvr>
    <a:masterClrMapping/>
  </p:clrMapOvr>
  <p:transition>
    <p:random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BCE9C8-9807-4274-97C2-91C8A43F70C4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82000-810C-4C8D-A86B-1E09F7FF22B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5035518"/>
      </p:ext>
    </p:extLst>
  </p:cSld>
  <p:clrMapOvr>
    <a:masterClrMapping/>
  </p:clrMapOvr>
  <p:transition>
    <p:random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76ADE-8510-4E8D-AA35-59ECA8B3FB9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79750-25AA-4D12-8C39-663E72605A5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5545719"/>
      </p:ext>
    </p:extLst>
  </p:cSld>
  <p:clrMapOvr>
    <a:masterClrMapping/>
  </p:clrMapOvr>
  <p:transition>
    <p:random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D9D042-3177-46E1-B959-B3DEB46FA4FC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F2CA-826F-4DEE-87A3-223A5ED744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522692"/>
      </p:ext>
    </p:extLst>
  </p:cSld>
  <p:clrMapOvr>
    <a:masterClrMapping/>
  </p:clrMapOvr>
  <p:transition>
    <p:random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873F5-E38C-49AA-818E-CD5D8578E8EA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5552D-8F8F-4532-900D-BA71877B72C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1160054"/>
      </p:ext>
    </p:extLst>
  </p:cSld>
  <p:clrMapOvr>
    <a:masterClrMapping/>
  </p:clrMapOvr>
  <p:transition>
    <p:random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791AE-2CA1-42ED-BB42-70D3A37811AB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B4962-E3C5-45E3-915A-CC16189CA3E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8380088"/>
      </p:ext>
    </p:extLst>
  </p:cSld>
  <p:clrMapOvr>
    <a:masterClrMapping/>
  </p:clrMapOvr>
  <p:transition>
    <p:random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64A439-072A-4205-9D51-8B429CD7BE48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110B6-4DAB-4F8D-A400-C2415B50480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1986683"/>
      </p:ext>
    </p:extLst>
  </p:cSld>
  <p:clrMapOvr>
    <a:masterClrMapping/>
  </p:clrMapOvr>
  <p:transition>
    <p:random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E1080E-5374-43B5-BCDF-D3ADC6F1821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1E066-AA2B-444A-A884-1BB8B361E32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1157303"/>
      </p:ext>
    </p:extLst>
  </p:cSld>
  <p:clrMapOvr>
    <a:masterClrMapping/>
  </p:clrMapOvr>
  <p:transition>
    <p:rand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9B98A3-CEEB-424A-BCA1-E9705DA2EDA9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1ACD2-AFD6-4FB9-B3EA-9B2505BF844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204488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472F2-B4D7-4BBA-BF91-9D5CFCAF02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864458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FE5E2B-7545-410D-942E-92BEBE28B62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05412-2683-4352-9475-598C10A402E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1767205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A60EB-AD31-435D-B33B-3E121144C1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982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pPr>
              <a:defRPr/>
            </a:pPr>
            <a:fld id="{CD7DCD18-B87E-4161-A542-73685AF590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  <p:sldLayoutId id="2147483661" r:id="rId9"/>
    <p:sldLayoutId id="2147483660" r:id="rId10"/>
    <p:sldLayoutId id="2147483659" r:id="rId11"/>
    <p:sldLayoutId id="2147483658" r:id="rId12"/>
    <p:sldLayoutId id="2147483657" r:id="rId13"/>
    <p:sldLayoutId id="214748365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59576EE7-D8B6-4BAE-9DE0-2FEDA63907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pPr>
              <a:defRPr/>
            </a:pPr>
            <a:fld id="{50B910CC-7C27-48AF-9119-0A800C11ED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20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11FDAF8A-0D1C-4CD4-8D93-CE542A953E9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2E5505BD-CFC9-43BE-BABE-E84D7709C0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7463" name="Picture 7" descr="学英语报社社标s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43650"/>
            <a:ext cx="1331913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F1FA45ED-332A-4633-954A-23A63BC4E66D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15CDEC0E-129E-4FBE-84B0-FCB45EAA1F1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9EE1B1C2-4458-4A9C-8AEA-35B4CFD851E7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BACA3975-A61C-4529-A9CB-F0C96A8D8F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8.jpe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9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9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7" Type="http://schemas.openxmlformats.org/officeDocument/2006/relationships/image" Target="../media/image28.gif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google.com/imgres?imgurl=www.savannahnow.com/features/NIE/Reproducibles/art/teacher.gif&amp;imgrefurl=http://www.savannahnow.com/features/NIE/reproducibles.shtml&amp;h=214&amp;w=148&amp;prev=/images%3Fq%3Dteacher%26start%3D340%26svnum%3D10%26hl%3Dzh-CN%26lr%3D%26ie%3DUTF-8%26oe%3DUTF-8%26sa%3DN" TargetMode="External"/><Relationship Id="rId1" Type="http://schemas.openxmlformats.org/officeDocument/2006/relationships/slideLayout" Target="../slideLayouts/slideLayout5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5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1042988" y="908050"/>
            <a:ext cx="53657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en-US" altLang="zh-CN" sz="6000">
                <a:solidFill>
                  <a:srgbClr val="FF0066"/>
                </a:solidFill>
                <a:latin typeface="Arial" pitchFamily="34" charset="0"/>
              </a:rPr>
              <a:t>Unit 4</a:t>
            </a:r>
          </a:p>
          <a:p>
            <a:pPr algn="ctr" eaLnBrk="1" hangingPunct="1">
              <a:lnSpc>
                <a:spcPct val="115000"/>
              </a:lnSpc>
            </a:pPr>
            <a:r>
              <a:rPr lang="en-US" altLang="zh-CN" sz="5400"/>
              <a:t>Don’t eat in class.</a:t>
            </a:r>
          </a:p>
        </p:txBody>
      </p:sp>
      <p:pic>
        <p:nvPicPr>
          <p:cNvPr id="139267" name="Picture 3" descr="图片2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068638"/>
            <a:ext cx="29527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547813" y="4149725"/>
            <a:ext cx="6408737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take photos here.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/>
              <a:t>No photos!</a:t>
            </a:r>
          </a:p>
        </p:txBody>
      </p:sp>
      <p:pic>
        <p:nvPicPr>
          <p:cNvPr id="116739" name="Picture 8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58838"/>
            <a:ext cx="27654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0" name="Line 9"/>
          <p:cNvSpPr>
            <a:spLocks noChangeShapeType="1"/>
          </p:cNvSpPr>
          <p:nvPr/>
        </p:nvSpPr>
        <p:spPr bwMode="auto">
          <a:xfrm>
            <a:off x="2987675" y="1125538"/>
            <a:ext cx="2057400" cy="15240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1692275" y="4005263"/>
            <a:ext cx="5759450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Please turn right!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/>
              <a:t>You can turn right!</a:t>
            </a:r>
          </a:p>
        </p:txBody>
      </p:sp>
      <p:pic>
        <p:nvPicPr>
          <p:cNvPr id="117763" name="Picture 5" descr="Signs_Signeuro_0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76250"/>
            <a:ext cx="3529012" cy="290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468313" y="4365625"/>
            <a:ext cx="8135937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/>
              <a:t>Don’t take your schoolbags to the library!</a:t>
            </a:r>
          </a:p>
          <a:p>
            <a:pPr eaLnBrk="1" hangingPunct="1"/>
            <a:r>
              <a:rPr lang="en-US" altLang="zh-CN" sz="4400"/>
              <a:t>No schoolbags!</a:t>
            </a:r>
          </a:p>
        </p:txBody>
      </p:sp>
      <p:pic>
        <p:nvPicPr>
          <p:cNvPr id="118787" name="Picture 5" descr="图片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765175"/>
            <a:ext cx="31146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8" name="Text Box 6"/>
          <p:cNvSpPr txBox="1">
            <a:spLocks noChangeArrowheads="1"/>
          </p:cNvSpPr>
          <p:nvPr/>
        </p:nvSpPr>
        <p:spPr bwMode="auto">
          <a:xfrm>
            <a:off x="539750" y="404813"/>
            <a:ext cx="5030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in the library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3" descr="003"/>
          <p:cNvPicPr>
            <a:picLocks noChangeAspect="1" noChangeArrowheads="1"/>
          </p:cNvPicPr>
          <p:nvPr/>
        </p:nvPicPr>
        <p:blipFill>
          <a:blip r:embed="rId3">
            <a:lum bright="-54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3" b="252"/>
          <a:stretch>
            <a:fillRect/>
          </a:stretch>
        </p:blipFill>
        <p:spPr bwMode="auto">
          <a:xfrm>
            <a:off x="539750" y="333375"/>
            <a:ext cx="270033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1" name="Line 4"/>
          <p:cNvSpPr>
            <a:spLocks noChangeShapeType="1"/>
          </p:cNvSpPr>
          <p:nvPr/>
        </p:nvSpPr>
        <p:spPr bwMode="auto">
          <a:xfrm>
            <a:off x="482600" y="333375"/>
            <a:ext cx="2765425" cy="347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1835150" y="4868863"/>
            <a:ext cx="6553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arrive late for class.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1547813" y="4292600"/>
            <a:ext cx="7010400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talk in the library!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/>
              <a:t>No talking!</a:t>
            </a:r>
          </a:p>
        </p:txBody>
      </p:sp>
      <p:pic>
        <p:nvPicPr>
          <p:cNvPr id="120835" name="Picture 3" descr="mai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268413"/>
            <a:ext cx="26209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555875" y="260350"/>
            <a:ext cx="36718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in the library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1403350" y="4581525"/>
            <a:ext cx="701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talk loudly in public!</a:t>
            </a:r>
          </a:p>
        </p:txBody>
      </p:sp>
      <p:sp>
        <p:nvSpPr>
          <p:cNvPr id="121859" name="Text Box 4"/>
          <p:cNvSpPr txBox="1">
            <a:spLocks noChangeArrowheads="1"/>
          </p:cNvSpPr>
          <p:nvPr/>
        </p:nvSpPr>
        <p:spPr bwMode="auto">
          <a:xfrm>
            <a:off x="1619250" y="404813"/>
            <a:ext cx="6324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in public (</a:t>
            </a:r>
            <a:r>
              <a:rPr lang="zh-CN" altLang="en-US" sz="4400"/>
              <a:t>在公共场所</a:t>
            </a:r>
            <a:r>
              <a:rPr lang="en-US" altLang="zh-CN" sz="4400"/>
              <a:t>)</a:t>
            </a:r>
          </a:p>
        </p:txBody>
      </p:sp>
      <p:pic>
        <p:nvPicPr>
          <p:cNvPr id="121860" name="Picture 5" descr="image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28775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333375"/>
            <a:ext cx="2051050" cy="836613"/>
          </a:xfrm>
        </p:spPr>
        <p:txBody>
          <a:bodyPr/>
          <a:lstStyle/>
          <a:p>
            <a:pPr algn="l"/>
            <a:r>
              <a:rPr lang="en-US" altLang="zh-CN" sz="3600" b="1">
                <a:solidFill>
                  <a:srgbClr val="FF0000"/>
                </a:solidFill>
              </a:rPr>
              <a:t>Practice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268413"/>
            <a:ext cx="4033838" cy="2376487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/>
              <a:t> </a:t>
            </a:r>
            <a:r>
              <a:rPr lang="en-US" altLang="zh-CN">
                <a:solidFill>
                  <a:schemeClr val="tx2"/>
                </a:solidFill>
              </a:rPr>
              <a:t>Can we …?</a:t>
            </a:r>
          </a:p>
          <a:p>
            <a:pPr>
              <a:buFontTx/>
              <a:buNone/>
            </a:pPr>
            <a:r>
              <a:rPr lang="en-US" altLang="zh-CN">
                <a:solidFill>
                  <a:srgbClr val="800000"/>
                </a:solidFill>
              </a:rPr>
              <a:t> Yes, we can.</a:t>
            </a:r>
          </a:p>
          <a:p>
            <a:pPr>
              <a:buFontTx/>
              <a:buNone/>
            </a:pPr>
            <a:r>
              <a:rPr lang="en-US" altLang="zh-CN">
                <a:solidFill>
                  <a:srgbClr val="800000"/>
                </a:solidFill>
              </a:rPr>
              <a:t> No, we can’t.</a:t>
            </a: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4800600" y="2286000"/>
            <a:ext cx="327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/>
          </a:p>
        </p:txBody>
      </p:sp>
      <p:sp>
        <p:nvSpPr>
          <p:cNvPr id="107527" name="Text Box 7"/>
          <p:cNvSpPr>
            <a:spLocks noChangeArrowheads="1"/>
          </p:cNvSpPr>
          <p:nvPr>
            <p:ph type="body" sz="half" idx="4294967295"/>
          </p:nvPr>
        </p:nvSpPr>
        <p:spPr>
          <a:xfrm>
            <a:off x="4211638" y="1628775"/>
            <a:ext cx="4495800" cy="4752975"/>
          </a:xfrm>
          <a:solidFill>
            <a:srgbClr val="CCFF33"/>
          </a:solidFill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/>
              <a:t>eat in class</a:t>
            </a:r>
          </a:p>
          <a:p>
            <a:pPr>
              <a:spcBef>
                <a:spcPct val="0"/>
              </a:spcBef>
            </a:pPr>
            <a:r>
              <a:rPr lang="en-US" altLang="zh-CN"/>
              <a:t>listen to music outside</a:t>
            </a:r>
          </a:p>
          <a:p>
            <a:pPr>
              <a:spcBef>
                <a:spcPct val="0"/>
              </a:spcBef>
            </a:pPr>
            <a:r>
              <a:rPr lang="en-US" altLang="zh-CN"/>
              <a:t>wear hats in school</a:t>
            </a:r>
          </a:p>
          <a:p>
            <a:pPr>
              <a:spcBef>
                <a:spcPct val="0"/>
              </a:spcBef>
            </a:pPr>
            <a:r>
              <a:rPr lang="en-US" altLang="zh-CN"/>
              <a:t>fight in class</a:t>
            </a:r>
          </a:p>
          <a:p>
            <a:pPr>
              <a:spcBef>
                <a:spcPct val="0"/>
              </a:spcBef>
            </a:pPr>
            <a:r>
              <a:rPr lang="en-US" altLang="zh-CN"/>
              <a:t>speak loudly in the library</a:t>
            </a:r>
          </a:p>
        </p:txBody>
      </p:sp>
      <p:graphicFrame>
        <p:nvGraphicFramePr>
          <p:cNvPr id="126984" name="Object 8"/>
          <p:cNvGraphicFramePr>
            <a:graphicFrameLocks noChangeAspect="1"/>
          </p:cNvGraphicFramePr>
          <p:nvPr/>
        </p:nvGraphicFramePr>
        <p:xfrm>
          <a:off x="4427538" y="260350"/>
          <a:ext cx="22098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6" name="Clip" r:id="rId4" imgW="861120" imgH="844560" progId="MS_ClipArt_Gallery.5">
                  <p:embed/>
                </p:oleObj>
              </mc:Choice>
              <mc:Fallback>
                <p:oleObj name="Clip" r:id="rId4" imgW="861120" imgH="844560" progId="MS_ClipArt_Gallery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60350"/>
                        <a:ext cx="2209800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6985" name="Picture 9" descr="9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005263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6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5651500" y="1268413"/>
            <a:ext cx="3419475" cy="470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66"/>
                </a:solidFill>
              </a:rPr>
              <a:t>Library rules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1. </a:t>
            </a:r>
            <a:r>
              <a:rPr lang="en-US" altLang="zh-CN" u="sng"/>
              <a:t>Don’t talk.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2. 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3. 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4. 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</a:t>
            </a:r>
          </a:p>
        </p:txBody>
      </p:sp>
      <p:pic>
        <p:nvPicPr>
          <p:cNvPr id="140300" name="Picture 12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196975"/>
            <a:ext cx="2971800" cy="489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6084888" y="2635250"/>
            <a:ext cx="28813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Don’t eat.</a:t>
            </a: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971550" y="333375"/>
            <a:ext cx="78851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>
                <a:solidFill>
                  <a:srgbClr val="0000FF"/>
                </a:solidFill>
              </a:rPr>
              <a:t>Write the rules for the school library. </a:t>
            </a:r>
          </a:p>
        </p:txBody>
      </p:sp>
      <p:sp>
        <p:nvSpPr>
          <p:cNvPr id="140298" name="Oval 2"/>
          <p:cNvSpPr>
            <a:spLocks noChangeArrowheads="1"/>
          </p:cNvSpPr>
          <p:nvPr/>
        </p:nvSpPr>
        <p:spPr bwMode="auto">
          <a:xfrm>
            <a:off x="468313" y="404813"/>
            <a:ext cx="685800" cy="6858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>
                <a:latin typeface="Arial" pitchFamily="34" charset="0"/>
              </a:rPr>
              <a:t>3a</a:t>
            </a:r>
          </a:p>
        </p:txBody>
      </p:sp>
      <p:pic>
        <p:nvPicPr>
          <p:cNvPr id="140299" name="Picture 11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68413"/>
            <a:ext cx="2630488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6083300" y="3211513"/>
            <a:ext cx="28813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Don’t listen to music.</a:t>
            </a: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6084888" y="4652963"/>
            <a:ext cx="28813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Don’t take photos.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9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827088" y="207963"/>
            <a:ext cx="8137525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>
                <a:solidFill>
                  <a:srgbClr val="9933FF"/>
                </a:solidFill>
              </a:rPr>
              <a:t>Use the words to make questions about the rules. Then write answers according to your school.</a:t>
            </a:r>
          </a:p>
        </p:txBody>
      </p:sp>
      <p:sp>
        <p:nvSpPr>
          <p:cNvPr id="178179" name="Oval 3"/>
          <p:cNvSpPr>
            <a:spLocks noChangeArrowheads="1"/>
          </p:cNvSpPr>
          <p:nvPr/>
        </p:nvSpPr>
        <p:spPr bwMode="auto">
          <a:xfrm>
            <a:off x="179388" y="225425"/>
            <a:ext cx="576262" cy="576263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3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3b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107950" y="1522413"/>
            <a:ext cx="8964613" cy="4930775"/>
          </a:xfrm>
          <a:prstGeom prst="rect">
            <a:avLst/>
          </a:prstGeom>
          <a:solidFill>
            <a:srgbClr val="FFFFFF">
              <a:alpha val="74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8001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2573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1717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/>
              <a:t>1.  Be quite?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Q: </a:t>
            </a:r>
            <a:r>
              <a:rPr lang="en-US" altLang="zh-CN" u="sng"/>
              <a:t>Does she have to be quite in the library?</a:t>
            </a:r>
            <a:r>
              <a:rPr lang="en-US" altLang="zh-CN"/>
              <a:t> 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    (she/have to/in the library)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A: </a:t>
            </a:r>
            <a:r>
              <a:rPr lang="en-US" altLang="zh-CN" u="sng"/>
              <a:t>Yes, she does.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2. Eat?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Q: ________________________________</a:t>
            </a:r>
            <a:r>
              <a:rPr lang="en-US" altLang="zh-CN" u="sng"/>
              <a:t>                                 </a:t>
            </a:r>
            <a:r>
              <a:rPr lang="en-US" altLang="zh-CN"/>
              <a:t>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   (he/ have to/ in the dining hall)?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A: _________________________________</a:t>
            </a:r>
          </a:p>
        </p:txBody>
      </p:sp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1028700" y="4581525"/>
            <a:ext cx="757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66"/>
                </a:solidFill>
              </a:rPr>
              <a:t>Does he have to eat in the dining hall?</a:t>
            </a:r>
          </a:p>
        </p:txBody>
      </p:sp>
      <p:sp>
        <p:nvSpPr>
          <p:cNvPr id="178185" name="Rectangle 9"/>
          <p:cNvSpPr>
            <a:spLocks noChangeArrowheads="1"/>
          </p:cNvSpPr>
          <p:nvPr/>
        </p:nvSpPr>
        <p:spPr bwMode="auto">
          <a:xfrm>
            <a:off x="1042988" y="5740400"/>
            <a:ext cx="7920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No, he doesn’t. He can also eat outside.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2" grpId="0"/>
      <p:bldP spid="1781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179388" y="981075"/>
            <a:ext cx="8964612" cy="4930775"/>
          </a:xfrm>
          <a:prstGeom prst="rect">
            <a:avLst/>
          </a:prstGeom>
          <a:solidFill>
            <a:srgbClr val="FFFFFF">
              <a:alpha val="74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8001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2573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1717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/>
              <a:t>3. Listen to music?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Q: ________________________________</a:t>
            </a:r>
            <a:r>
              <a:rPr lang="en-US" altLang="zh-CN" u="sng"/>
              <a:t>                                 </a:t>
            </a:r>
            <a:r>
              <a:rPr lang="en-US" altLang="zh-CN"/>
              <a:t>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   (we/ can/ in the hallways)?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A: ________________</a:t>
            </a:r>
            <a:r>
              <a:rPr lang="en-US" altLang="zh-CN" u="sng"/>
              <a:t>                                </a:t>
            </a:r>
            <a:endParaRPr lang="en-US" altLang="zh-CN"/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4. Wear a hat?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Q: _______________________________</a:t>
            </a:r>
            <a:r>
              <a:rPr lang="en-US" altLang="zh-CN" u="sng"/>
              <a:t>                                  </a:t>
            </a:r>
            <a:r>
              <a:rPr lang="en-US" altLang="zh-CN"/>
              <a:t>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    (we/ can/ in the classroom)?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A: _______________</a:t>
            </a: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1003300" y="1635125"/>
            <a:ext cx="7816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66"/>
                </a:solidFill>
              </a:rPr>
              <a:t>Can we listen to music in the hallways?</a:t>
            </a:r>
          </a:p>
        </p:txBody>
      </p:sp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1054100" y="4076700"/>
            <a:ext cx="7334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66"/>
                </a:solidFill>
              </a:rPr>
              <a:t>Can we wear a hat in the classroom?</a:t>
            </a: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1116013" y="2781300"/>
            <a:ext cx="28082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No, we can’t.</a:t>
            </a:r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1116013" y="5229225"/>
            <a:ext cx="272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No, we can’t.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0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0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9" grpId="0"/>
      <p:bldP spid="180230" grpId="0"/>
      <p:bldP spid="180231" grpId="0"/>
      <p:bldP spid="1802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3381375" y="1989138"/>
            <a:ext cx="35941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400">
                <a:solidFill>
                  <a:srgbClr val="6600FF"/>
                </a:solidFill>
              </a:rPr>
              <a:t>Section A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5400">
                <a:solidFill>
                  <a:srgbClr val="6600FF"/>
                </a:solidFill>
              </a:rPr>
              <a:t>Period Two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2205038"/>
            <a:ext cx="8388350" cy="4114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/>
              <a:t>What time does the school begin in the morning?</a:t>
            </a:r>
          </a:p>
          <a:p>
            <a:pPr>
              <a:spcBef>
                <a:spcPct val="0"/>
              </a:spcBef>
            </a:pPr>
            <a:r>
              <a:rPr lang="en-US" altLang="zh-CN"/>
              <a:t>When do you have to arrive at school in the morning?</a:t>
            </a:r>
          </a:p>
          <a:p>
            <a:pPr>
              <a:spcBef>
                <a:spcPct val="0"/>
              </a:spcBef>
            </a:pPr>
            <a:r>
              <a:rPr lang="en-US" altLang="zh-CN"/>
              <a:t>As students, what do you have to do in the school?</a:t>
            </a:r>
          </a:p>
        </p:txBody>
      </p:sp>
      <p:pic>
        <p:nvPicPr>
          <p:cNvPr id="144387" name="Picture 3" descr="图片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941513" cy="194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图片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3070225" cy="36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611188" y="5661025"/>
            <a:ext cx="7200900" cy="760413"/>
          </a:xfrm>
          <a:prstGeom prst="rect">
            <a:avLst/>
          </a:prstGeom>
          <a:noFill/>
          <a:ln w="9525" algn="ctr">
            <a:solidFill>
              <a:srgbClr val="FF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cs typeface="Times New Roman" pitchFamily="18" charset="0"/>
              </a:rPr>
              <a:t>I ____________a uniform every day.</a:t>
            </a: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250825" y="1125538"/>
            <a:ext cx="8642350" cy="64135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9933FF"/>
                </a:solidFill>
                <a:latin typeface="Arial" pitchFamily="34" charset="0"/>
              </a:rPr>
              <a:t>They _______wear a uniform every day.</a:t>
            </a:r>
            <a:endParaRPr lang="en-US" altLang="zh-CN">
              <a:solidFill>
                <a:srgbClr val="800000"/>
              </a:solidFill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419475" y="3363913"/>
            <a:ext cx="2376488" cy="64135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9933FF"/>
                </a:solidFill>
                <a:latin typeface="Arial" pitchFamily="34" charset="0"/>
              </a:rPr>
              <a:t>Yes,____.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3959225" cy="762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3333FF"/>
                </a:solidFill>
                <a:latin typeface="Arial" pitchFamily="34" charset="0"/>
              </a:rPr>
              <a:t>Look and say.</a:t>
            </a:r>
            <a:endParaRPr lang="en-US" altLang="zh-CN">
              <a:solidFill>
                <a:srgbClr val="3333FF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348038" y="2133600"/>
            <a:ext cx="5256212" cy="119062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9933FF"/>
                </a:solidFill>
                <a:latin typeface="Arial" pitchFamily="34" charset="0"/>
              </a:rPr>
              <a:t>Do you </a:t>
            </a:r>
            <a:r>
              <a:rPr lang="en-US" altLang="zh-CN">
                <a:solidFill>
                  <a:srgbClr val="FF0066"/>
                </a:solidFill>
                <a:latin typeface="Arial" pitchFamily="34" charset="0"/>
              </a:rPr>
              <a:t>have to</a:t>
            </a:r>
            <a:r>
              <a:rPr lang="en-US" altLang="zh-CN">
                <a:solidFill>
                  <a:srgbClr val="9933FF"/>
                </a:solidFill>
                <a:latin typeface="Arial" pitchFamily="34" charset="0"/>
              </a:rPr>
              <a:t> wear a </a:t>
            </a:r>
          </a:p>
          <a:p>
            <a:pPr eaLnBrk="1" hangingPunct="1"/>
            <a:r>
              <a:rPr lang="en-US" altLang="zh-CN">
                <a:solidFill>
                  <a:srgbClr val="9933FF"/>
                </a:solidFill>
                <a:latin typeface="Arial" pitchFamily="34" charset="0"/>
              </a:rPr>
              <a:t>uniform every day?</a:t>
            </a:r>
            <a:endParaRPr lang="en-US" altLang="zh-CN">
              <a:solidFill>
                <a:srgbClr val="800000"/>
              </a:solidFill>
            </a:endParaRPr>
          </a:p>
        </p:txBody>
      </p:sp>
      <p:sp>
        <p:nvSpPr>
          <p:cNvPr id="159752" name="Rectangle 8"/>
          <p:cNvSpPr>
            <a:spLocks noChangeArrowheads="1"/>
          </p:cNvSpPr>
          <p:nvPr/>
        </p:nvSpPr>
        <p:spPr bwMode="auto">
          <a:xfrm>
            <a:off x="1492250" y="1131888"/>
            <a:ext cx="1784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66"/>
                </a:solidFill>
                <a:latin typeface="Arial" pitchFamily="34" charset="0"/>
              </a:rPr>
              <a:t>have to</a:t>
            </a:r>
            <a:endParaRPr lang="zh-CN" altLang="en-US">
              <a:solidFill>
                <a:srgbClr val="FF0066"/>
              </a:solidFill>
              <a:latin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492500" y="4221163"/>
            <a:ext cx="2520950" cy="64135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9933FF"/>
                </a:solidFill>
                <a:latin typeface="Arial" pitchFamily="34" charset="0"/>
              </a:rPr>
              <a:t>No,______.</a:t>
            </a:r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971550" y="5740400"/>
            <a:ext cx="2673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>
                <a:solidFill>
                  <a:srgbClr val="FF0066"/>
                </a:solidFill>
              </a:rPr>
              <a:t>have to</a:t>
            </a:r>
            <a:r>
              <a:rPr kumimoji="1" lang="en-US" altLang="zh-CN"/>
              <a:t> wear</a:t>
            </a:r>
            <a:endParaRPr kumimoji="1" lang="zh-CN" altLang="en-US"/>
          </a:p>
        </p:txBody>
      </p:sp>
      <p:sp>
        <p:nvSpPr>
          <p:cNvPr id="159755" name="Rectangle 11"/>
          <p:cNvSpPr>
            <a:spLocks noChangeArrowheads="1"/>
          </p:cNvSpPr>
          <p:nvPr/>
        </p:nvSpPr>
        <p:spPr bwMode="auto">
          <a:xfrm>
            <a:off x="4427538" y="3357563"/>
            <a:ext cx="996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Arial" pitchFamily="34" charset="0"/>
              </a:rPr>
              <a:t>I do</a:t>
            </a:r>
            <a:endParaRPr lang="zh-CN" altLang="en-US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159756" name="Rectangle 12"/>
          <p:cNvSpPr>
            <a:spLocks noChangeArrowheads="1"/>
          </p:cNvSpPr>
          <p:nvPr/>
        </p:nvSpPr>
        <p:spPr bwMode="auto">
          <a:xfrm>
            <a:off x="4284663" y="4149725"/>
            <a:ext cx="1555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  <a:latin typeface="Arial" pitchFamily="34" charset="0"/>
              </a:rPr>
              <a:t>I don’t</a:t>
            </a:r>
            <a:endParaRPr lang="zh-CN" altLang="en-US">
              <a:solidFill>
                <a:srgbClr val="FF3300"/>
              </a:solidFill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59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5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3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59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6" grpId="0" animBg="1"/>
      <p:bldP spid="108547" grpId="0" animBg="1"/>
      <p:bldP spid="2" grpId="0" animBg="1"/>
      <p:bldP spid="4" grpId="0" animBg="1"/>
      <p:bldP spid="159752" grpId="0"/>
      <p:bldP spid="5" grpId="0" animBg="1"/>
      <p:bldP spid="159754" grpId="0"/>
      <p:bldP spid="159755" grpId="0"/>
      <p:bldP spid="1597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2592388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1" name="Picture 3" descr="图片2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3059113" cy="305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2987675" y="1412875"/>
            <a:ext cx="4824413" cy="1419225"/>
          </a:xfrm>
          <a:prstGeom prst="rect">
            <a:avLst/>
          </a:prstGeom>
          <a:noFill/>
          <a:ln w="9525" algn="ctr">
            <a:solidFill>
              <a:srgbClr val="FF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cs typeface="Times New Roman" pitchFamily="18" charset="0"/>
              </a:rPr>
              <a:t>I _______do homework 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cs typeface="Times New Roman" pitchFamily="18" charset="0"/>
              </a:rPr>
              <a:t>every day.</a:t>
            </a:r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3348038" y="1484313"/>
            <a:ext cx="1593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have to</a:t>
            </a:r>
            <a:endParaRPr kumimoji="1" lang="zh-CN" altLang="en-US">
              <a:solidFill>
                <a:srgbClr val="FF33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916238" y="4292600"/>
            <a:ext cx="5616575" cy="1419225"/>
          </a:xfrm>
          <a:prstGeom prst="rect">
            <a:avLst/>
          </a:prstGeom>
          <a:noFill/>
          <a:ln w="9525" algn="ctr">
            <a:solidFill>
              <a:srgbClr val="FF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cs typeface="Times New Roman" pitchFamily="18" charset="0"/>
              </a:rPr>
              <a:t>I ______________________</a:t>
            </a:r>
          </a:p>
          <a:p>
            <a:pPr>
              <a:lnSpc>
                <a:spcPct val="120000"/>
              </a:lnSpc>
            </a:pPr>
            <a:r>
              <a:rPr kumimoji="1" lang="en-US" altLang="zh-CN">
                <a:cs typeface="Times New Roman" pitchFamily="18" charset="0"/>
              </a:rPr>
              <a:t>on weekends.</a:t>
            </a:r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3203575" y="4365625"/>
            <a:ext cx="5399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>
                <a:solidFill>
                  <a:srgbClr val="FF3300"/>
                </a:solidFill>
              </a:rPr>
              <a:t>have to clean my bedroom </a:t>
            </a:r>
            <a:endParaRPr kumimoji="1" lang="zh-CN" altLang="en-US">
              <a:solidFill>
                <a:srgbClr val="FF33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6" grpId="0" animBg="1"/>
      <p:bldP spid="160773" grpId="0"/>
      <p:bldP spid="2" grpId="0" animBg="1"/>
      <p:bldP spid="1607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3" descr="039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650" y="0"/>
            <a:ext cx="11493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59" name="AutoShape 4">
            <a:hlinkClick r:id="" action="ppaction://noaction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7848600" y="5486400"/>
            <a:ext cx="1042988" cy="1042988"/>
          </a:xfrm>
          <a:prstGeom prst="actionButtonSound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Arial" pitchFamily="34" charset="0"/>
            </a:endParaRPr>
          </a:p>
        </p:txBody>
      </p:sp>
      <p:pic>
        <p:nvPicPr>
          <p:cNvPr id="18441" name="Picture 9" descr="6-013-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644900"/>
            <a:ext cx="249078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0" descr="6-001-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429000"/>
            <a:ext cx="208756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2" name="AutoShape 6"/>
          <p:cNvSpPr>
            <a:spLocks noChangeArrowheads="1"/>
          </p:cNvSpPr>
          <p:nvPr/>
        </p:nvSpPr>
        <p:spPr bwMode="auto">
          <a:xfrm>
            <a:off x="323850" y="2565400"/>
            <a:ext cx="3743325" cy="1008063"/>
          </a:xfrm>
          <a:prstGeom prst="wedgeRoundRectCallout">
            <a:avLst>
              <a:gd name="adj1" fmla="val 36597"/>
              <a:gd name="adj2" fmla="val 89213"/>
              <a:gd name="adj3" fmla="val 16667"/>
            </a:avLst>
          </a:prstGeom>
          <a:solidFill>
            <a:srgbClr val="CCFF33">
              <a:alpha val="89999"/>
            </a:srgbClr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5000"/>
              </a:lnSpc>
            </a:pPr>
            <a:r>
              <a:rPr kumimoji="1" lang="en-US" altLang="zh-CN"/>
              <a:t>Do we have to wear a uniform? </a:t>
            </a:r>
            <a:endParaRPr kumimoji="1" lang="zh-CN" altLang="en-US"/>
          </a:p>
        </p:txBody>
      </p:sp>
      <p:sp>
        <p:nvSpPr>
          <p:cNvPr id="96263" name="AutoShape 7"/>
          <p:cNvSpPr>
            <a:spLocks noChangeArrowheads="1"/>
          </p:cNvSpPr>
          <p:nvPr/>
        </p:nvSpPr>
        <p:spPr bwMode="auto">
          <a:xfrm>
            <a:off x="5508625" y="2636838"/>
            <a:ext cx="2592388" cy="647700"/>
          </a:xfrm>
          <a:prstGeom prst="wedgeRoundRectCallout">
            <a:avLst>
              <a:gd name="adj1" fmla="val -34569"/>
              <a:gd name="adj2" fmla="val 112500"/>
              <a:gd name="adj3" fmla="val 16667"/>
            </a:avLst>
          </a:prstGeom>
          <a:solidFill>
            <a:srgbClr val="FFFF99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kumimoji="1" lang="en-US" altLang="zh-CN"/>
              <a:t>Yes, we do.</a:t>
            </a:r>
            <a:endParaRPr lang="zh-CN" altLang="en-US">
              <a:latin typeface="Arial" pitchFamily="34" charset="0"/>
            </a:endParaRP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2735262" cy="762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9933FF"/>
                </a:solidFill>
                <a:latin typeface="Arial" pitchFamily="34" charset="0"/>
              </a:rPr>
              <a:t>Pair work</a:t>
            </a:r>
            <a:endParaRPr lang="en-US" altLang="zh-CN" sz="4400"/>
          </a:p>
        </p:txBody>
      </p:sp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23850" y="1196975"/>
            <a:ext cx="65532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95000"/>
              </a:lnSpc>
            </a:pPr>
            <a:r>
              <a:rPr lang="en-US" altLang="zh-CN">
                <a:solidFill>
                  <a:srgbClr val="3333FF"/>
                </a:solidFill>
              </a:rPr>
              <a:t>Ask and answer questions about the rules at your school.</a:t>
            </a:r>
          </a:p>
        </p:txBody>
      </p:sp>
      <p:pic>
        <p:nvPicPr>
          <p:cNvPr id="97323" name="Picture 43" descr="gif041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88913"/>
            <a:ext cx="18002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2" grpId="0" animBg="1"/>
      <p:bldP spid="9626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395288" y="2133600"/>
            <a:ext cx="8459787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FF3399"/>
                </a:solidFill>
              </a:rPr>
              <a:t>have to</a:t>
            </a:r>
            <a:r>
              <a:rPr kumimoji="1" lang="en-US" altLang="zh-CN">
                <a:solidFill>
                  <a:schemeClr val="accent2"/>
                </a:solidFill>
              </a:rPr>
              <a:t>….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FF3399"/>
                </a:solidFill>
              </a:rPr>
              <a:t>have 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arrive at school on time.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FF3399"/>
                </a:solidFill>
              </a:rPr>
              <a:t>have 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do homework every day.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FF3399"/>
                </a:solidFill>
              </a:rPr>
              <a:t>have 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clean the classroom every day.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FF3399"/>
                </a:solidFill>
              </a:rPr>
              <a:t>have 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keep the classroom clean.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FF3399"/>
                </a:solidFill>
              </a:rPr>
              <a:t>have 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study hard at all lessons.</a:t>
            </a:r>
          </a:p>
        </p:txBody>
      </p:sp>
      <p:sp>
        <p:nvSpPr>
          <p:cNvPr id="221192" name="Rectangle 8"/>
          <p:cNvSpPr>
            <a:spLocks noChangeArrowheads="1"/>
          </p:cNvSpPr>
          <p:nvPr/>
        </p:nvSpPr>
        <p:spPr bwMode="auto">
          <a:xfrm>
            <a:off x="323850" y="1125538"/>
            <a:ext cx="849788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3333FF"/>
                </a:solidFill>
                <a:latin typeface="Arial" pitchFamily="34" charset="0"/>
              </a:rPr>
              <a:t>What do you</a:t>
            </a:r>
            <a:r>
              <a:rPr lang="en-US" altLang="zh-CN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US" altLang="zh-CN">
                <a:solidFill>
                  <a:srgbClr val="FF0066"/>
                </a:solidFill>
                <a:latin typeface="Arial" pitchFamily="34" charset="0"/>
              </a:rPr>
              <a:t>have to</a:t>
            </a:r>
            <a:r>
              <a:rPr lang="en-US" altLang="zh-CN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US" altLang="zh-CN">
                <a:solidFill>
                  <a:srgbClr val="3333FF"/>
                </a:solidFill>
                <a:latin typeface="Arial" pitchFamily="34" charset="0"/>
              </a:rPr>
              <a:t>do at school?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323850" y="404813"/>
            <a:ext cx="33210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9933FF"/>
                </a:solidFill>
                <a:latin typeface="Arial" pitchFamily="34" charset="0"/>
              </a:rPr>
              <a:t>Group work</a:t>
            </a:r>
            <a:endParaRPr lang="zh-CN" altLang="en-US" sz="4400">
              <a:solidFill>
                <a:srgbClr val="9933FF"/>
              </a:solidFill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9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69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69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69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69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69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84213" y="404813"/>
            <a:ext cx="66357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/>
              <a:t>-- Do you </a:t>
            </a:r>
            <a:r>
              <a:rPr lang="en-US" altLang="zh-CN">
                <a:solidFill>
                  <a:srgbClr val="FF3300"/>
                </a:solidFill>
              </a:rPr>
              <a:t>have to</a:t>
            </a:r>
            <a:r>
              <a:rPr lang="en-US" altLang="zh-CN"/>
              <a:t>…in the school?</a:t>
            </a:r>
          </a:p>
          <a:p>
            <a:pPr eaLnBrk="1" hangingPunct="1"/>
            <a:r>
              <a:rPr lang="en-US" altLang="zh-CN"/>
              <a:t>-- Yes, we do. / No, we don’t.</a:t>
            </a:r>
            <a:endParaRPr lang="zh-CN" altLang="en-US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468313" y="1844675"/>
            <a:ext cx="8281987" cy="4527550"/>
          </a:xfrm>
          <a:prstGeom prst="rect">
            <a:avLst/>
          </a:prstGeom>
          <a:noFill/>
          <a:ln w="41275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wear school uniforms every day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clean the classrooms every day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do morning exercises every day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do homework every day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have classes from Monday to Saturday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wear school badge (</a:t>
            </a:r>
            <a:r>
              <a:rPr lang="zh-CN" altLang="en-US"/>
              <a:t>校徽</a:t>
            </a:r>
            <a:r>
              <a:rPr lang="en-US" altLang="zh-CN"/>
              <a:t>) every day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arrive at school before 7:00am</a:t>
            </a:r>
          </a:p>
          <a:p>
            <a:pPr eaLnBrk="1" hangingPunct="1">
              <a:buSzPct val="60000"/>
              <a:buFont typeface="Wingdings" pitchFamily="2" charset="2"/>
              <a:buChar char="l"/>
            </a:pPr>
            <a:r>
              <a:rPr lang="en-US" altLang="zh-CN"/>
              <a:t> listening to English every day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323850" y="2276475"/>
            <a:ext cx="8604250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have</a:t>
            </a:r>
            <a:r>
              <a:rPr kumimoji="1" lang="en-US" altLang="zh-CN">
                <a:solidFill>
                  <a:srgbClr val="FF3399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to</a:t>
            </a:r>
            <a:r>
              <a:rPr kumimoji="1" lang="en-US" altLang="zh-CN">
                <a:solidFill>
                  <a:schemeClr val="accent2"/>
                </a:solidFill>
              </a:rPr>
              <a:t>…</a:t>
            </a:r>
          </a:p>
          <a:p>
            <a:pPr eaLnBrk="1" hangingPunct="1">
              <a:lnSpc>
                <a:spcPct val="115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have</a:t>
            </a:r>
            <a:r>
              <a:rPr kumimoji="1" lang="en-US" altLang="zh-CN">
                <a:solidFill>
                  <a:srgbClr val="FF3399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arrive at school on time.</a:t>
            </a:r>
          </a:p>
          <a:p>
            <a:pPr eaLnBrk="1" hangingPunct="1">
              <a:lnSpc>
                <a:spcPct val="115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have</a:t>
            </a:r>
            <a:r>
              <a:rPr kumimoji="1" lang="en-US" altLang="zh-CN">
                <a:solidFill>
                  <a:srgbClr val="FF3399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do homework every day.</a:t>
            </a:r>
          </a:p>
          <a:p>
            <a:pPr eaLnBrk="1" hangingPunct="1">
              <a:lnSpc>
                <a:spcPct val="115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have</a:t>
            </a:r>
            <a:r>
              <a:rPr kumimoji="1" lang="en-US" altLang="zh-CN">
                <a:solidFill>
                  <a:srgbClr val="FF3399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clean the classroom every day.</a:t>
            </a:r>
          </a:p>
          <a:p>
            <a:pPr eaLnBrk="1" hangingPunct="1">
              <a:lnSpc>
                <a:spcPct val="115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have</a:t>
            </a:r>
            <a:r>
              <a:rPr kumimoji="1" lang="en-US" altLang="zh-CN">
                <a:solidFill>
                  <a:srgbClr val="FF3399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keep the classroom clean.</a:t>
            </a:r>
          </a:p>
          <a:p>
            <a:pPr eaLnBrk="1" hangingPunct="1">
              <a:lnSpc>
                <a:spcPct val="115000"/>
              </a:lnSpc>
            </a:pPr>
            <a:r>
              <a:rPr kumimoji="1" lang="en-US" altLang="zh-CN"/>
              <a:t>We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have</a:t>
            </a:r>
            <a:r>
              <a:rPr kumimoji="1" lang="en-US" altLang="zh-CN">
                <a:solidFill>
                  <a:srgbClr val="FF3399"/>
                </a:solidFill>
              </a:rPr>
              <a:t> </a:t>
            </a:r>
            <a:r>
              <a:rPr lang="en-US" altLang="zh-CN">
                <a:solidFill>
                  <a:srgbClr val="FF3300"/>
                </a:solidFill>
              </a:rPr>
              <a:t>to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/>
              <a:t>study hard at all lessons.</a:t>
            </a:r>
          </a:p>
        </p:txBody>
      </p:sp>
      <p:sp>
        <p:nvSpPr>
          <p:cNvPr id="163843" name="Text Box 4"/>
          <p:cNvSpPr txBox="1">
            <a:spLocks noChangeArrowheads="1"/>
          </p:cNvSpPr>
          <p:nvPr/>
        </p:nvSpPr>
        <p:spPr bwMode="auto">
          <a:xfrm>
            <a:off x="325438" y="704850"/>
            <a:ext cx="8207375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808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zh-CN"/>
              <a:t>What</a:t>
            </a:r>
            <a:r>
              <a:rPr lang="en-US" altLang="zh-CN">
                <a:solidFill>
                  <a:srgbClr val="FF3300"/>
                </a:solidFill>
              </a:rPr>
              <a:t> else</a:t>
            </a:r>
            <a:r>
              <a:rPr lang="en-US" altLang="zh-CN"/>
              <a:t> do you </a:t>
            </a:r>
            <a:r>
              <a:rPr lang="en-US" altLang="zh-CN">
                <a:solidFill>
                  <a:srgbClr val="FF3300"/>
                </a:solidFill>
              </a:rPr>
              <a:t>have to</a:t>
            </a:r>
            <a:r>
              <a:rPr lang="en-US" altLang="zh-CN"/>
              <a:t> do at school?</a:t>
            </a:r>
          </a:p>
          <a:p>
            <a:pPr eaLnBrk="1" hangingPunct="1">
              <a:lnSpc>
                <a:spcPct val="115000"/>
              </a:lnSpc>
            </a:pPr>
            <a:r>
              <a:rPr lang="en-US" altLang="zh-CN"/>
              <a:t>We </a:t>
            </a:r>
            <a:r>
              <a:rPr lang="en-US" altLang="zh-CN">
                <a:solidFill>
                  <a:srgbClr val="FF3300"/>
                </a:solidFill>
              </a:rPr>
              <a:t>have to</a:t>
            </a:r>
            <a:r>
              <a:rPr lang="en-US" altLang="zh-CN"/>
              <a:t>…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4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4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4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4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4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4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827088" y="476250"/>
            <a:ext cx="7885112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6600FF"/>
                </a:solidFill>
              </a:rPr>
              <a:t>Make up five cool rules for your dream school. Share your rules with the class. Your classmates vote for the Coolest School! </a:t>
            </a:r>
          </a:p>
        </p:txBody>
      </p:sp>
      <p:sp>
        <p:nvSpPr>
          <p:cNvPr id="182278" name="Oval 2"/>
          <p:cNvSpPr>
            <a:spLocks noChangeArrowheads="1"/>
          </p:cNvSpPr>
          <p:nvPr/>
        </p:nvSpPr>
        <p:spPr bwMode="auto">
          <a:xfrm>
            <a:off x="214313" y="476250"/>
            <a:ext cx="685800" cy="685800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>
                <a:latin typeface="Arial" pitchFamily="34" charset="0"/>
              </a:rPr>
              <a:t>3c</a:t>
            </a:r>
          </a:p>
        </p:txBody>
      </p:sp>
      <p:pic>
        <p:nvPicPr>
          <p:cNvPr id="182282" name="Picture 10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65400"/>
            <a:ext cx="5219700" cy="370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2283" name="Text Box 11"/>
          <p:cNvSpPr txBox="1">
            <a:spLocks noChangeArrowheads="1"/>
          </p:cNvSpPr>
          <p:nvPr/>
        </p:nvSpPr>
        <p:spPr bwMode="auto">
          <a:xfrm>
            <a:off x="684213" y="2852738"/>
            <a:ext cx="3889375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1. We can eat in </a:t>
            </a:r>
          </a:p>
          <a:p>
            <a:r>
              <a:rPr lang="en-US" altLang="zh-CN"/>
              <a:t>class.</a:t>
            </a:r>
          </a:p>
          <a:p>
            <a:r>
              <a:rPr lang="en-US" altLang="zh-CN"/>
              <a:t>2. We don’t have to come to school every day.</a:t>
            </a:r>
          </a:p>
          <a:p>
            <a:r>
              <a:rPr lang="en-US" altLang="zh-CN"/>
              <a:t>3. …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WordArt 2"/>
          <p:cNvSpPr>
            <a:spLocks noChangeArrowheads="1" noChangeShapeType="1" noTextEdit="1"/>
          </p:cNvSpPr>
          <p:nvPr/>
        </p:nvSpPr>
        <p:spPr bwMode="auto">
          <a:xfrm>
            <a:off x="900113" y="2132013"/>
            <a:ext cx="7559675" cy="2233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Language points 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48483" name="Picture 3" descr="teach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1274763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550" y="1125538"/>
            <a:ext cx="6913563" cy="5256212"/>
          </a:xfrm>
        </p:spPr>
        <p:txBody>
          <a:bodyPr/>
          <a:lstStyle/>
          <a:p>
            <a:pPr marL="719138" indent="-719138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情态动词</a:t>
            </a:r>
            <a:r>
              <a:rPr lang="en-US" altLang="zh-CN" smtClean="0">
                <a:solidFill>
                  <a:srgbClr val="FF0000"/>
                </a:solidFill>
              </a:rPr>
              <a:t>can</a:t>
            </a:r>
            <a:r>
              <a:rPr lang="zh-CN" altLang="en-US" smtClean="0"/>
              <a:t>的用法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en-US" altLang="zh-CN" smtClean="0"/>
              <a:t>1) </a:t>
            </a:r>
            <a:r>
              <a:rPr lang="zh-CN" altLang="en-US" smtClean="0"/>
              <a:t>表示能力 “会</a:t>
            </a:r>
            <a:r>
              <a:rPr lang="en-US" altLang="zh-CN" smtClean="0"/>
              <a:t>, </a:t>
            </a:r>
            <a:r>
              <a:rPr lang="zh-CN" altLang="en-US" smtClean="0"/>
              <a:t>能”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Can</a:t>
            </a:r>
            <a:r>
              <a:rPr lang="en-US" altLang="zh-CN" smtClean="0"/>
              <a:t> you play the guitar?                 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zh-CN" altLang="en-US" smtClean="0"/>
              <a:t>你会弹吉它吗？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en-US" altLang="zh-CN" smtClean="0"/>
              <a:t>Judy </a:t>
            </a:r>
            <a:r>
              <a:rPr lang="en-US" altLang="zh-CN" smtClean="0">
                <a:solidFill>
                  <a:srgbClr val="FF0000"/>
                </a:solidFill>
              </a:rPr>
              <a:t>can</a:t>
            </a:r>
            <a:r>
              <a:rPr lang="en-US" altLang="zh-CN" smtClean="0"/>
              <a:t> speak a little Chinese.   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zh-CN" altLang="en-US" smtClean="0"/>
              <a:t>朱蒂会说一点中文。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en-US" altLang="zh-CN" smtClean="0"/>
              <a:t>I </a:t>
            </a:r>
            <a:r>
              <a:rPr lang="en-US" altLang="zh-CN" smtClean="0">
                <a:solidFill>
                  <a:srgbClr val="FF0000"/>
                </a:solidFill>
              </a:rPr>
              <a:t>can</a:t>
            </a:r>
            <a:r>
              <a:rPr lang="en-US" altLang="zh-CN" smtClean="0"/>
              <a:t> dance and sing. </a:t>
            </a:r>
          </a:p>
          <a:p>
            <a:pPr marL="719138" indent="-719138">
              <a:lnSpc>
                <a:spcPct val="100000"/>
              </a:lnSpc>
              <a:buFontTx/>
              <a:buNone/>
            </a:pPr>
            <a:r>
              <a:rPr lang="zh-CN" altLang="en-US" smtClean="0"/>
              <a:t>我能唱歌又能跳舞。</a:t>
            </a:r>
          </a:p>
        </p:txBody>
      </p:sp>
      <p:grpSp>
        <p:nvGrpSpPr>
          <p:cNvPr id="19464" name="Group 8"/>
          <p:cNvGrpSpPr>
            <a:grpSpLocks/>
          </p:cNvGrpSpPr>
          <p:nvPr/>
        </p:nvGrpSpPr>
        <p:grpSpPr bwMode="auto">
          <a:xfrm>
            <a:off x="3490913" y="331788"/>
            <a:ext cx="2376487" cy="720725"/>
            <a:chOff x="4014" y="300"/>
            <a:chExt cx="1497" cy="454"/>
          </a:xfrm>
        </p:grpSpPr>
        <p:pic>
          <p:nvPicPr>
            <p:cNvPr id="19465" name="Picture 9" descr="图片1trjhkyuikyu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" y="300"/>
              <a:ext cx="1489" cy="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4150" y="300"/>
              <a:ext cx="1361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>
                  <a:solidFill>
                    <a:srgbClr val="009900"/>
                  </a:solidFill>
                  <a:latin typeface="Arial" pitchFamily="34" charset="0"/>
                </a:rPr>
                <a:t>词语链接</a:t>
              </a:r>
            </a:p>
          </p:txBody>
        </p:sp>
      </p:grp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AutoShape 2"/>
          <p:cNvSpPr>
            <a:spLocks noChangeArrowheads="1"/>
          </p:cNvSpPr>
          <p:nvPr/>
        </p:nvSpPr>
        <p:spPr bwMode="auto">
          <a:xfrm>
            <a:off x="468313" y="3482975"/>
            <a:ext cx="311150" cy="330200"/>
          </a:xfrm>
          <a:prstGeom prst="star5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1011" name="WordArt 15"/>
          <p:cNvSpPr>
            <a:spLocks noChangeArrowheads="1" noChangeShapeType="1" noTextEdit="1"/>
          </p:cNvSpPr>
          <p:nvPr/>
        </p:nvSpPr>
        <p:spPr bwMode="auto">
          <a:xfrm>
            <a:off x="3440113" y="1773238"/>
            <a:ext cx="3219450" cy="922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Objectives</a:t>
            </a:r>
            <a:endParaRPr lang="zh-CN" altLang="en-US" kern="10">
              <a:ln w="19050">
                <a:solidFill>
                  <a:srgbClr val="FF66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1012" name="Picture 4" descr="女英语教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8" y="1412875"/>
            <a:ext cx="16002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828675" y="3324225"/>
            <a:ext cx="75596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/>
              <a:t>To learn to talk about library rules</a:t>
            </a:r>
          </a:p>
          <a:p>
            <a:pPr>
              <a:spcBef>
                <a:spcPct val="30000"/>
              </a:spcBef>
            </a:pPr>
            <a:r>
              <a:rPr lang="en-US" altLang="zh-CN"/>
              <a:t>To learn to ask and answer questions about the rules</a:t>
            </a:r>
          </a:p>
        </p:txBody>
      </p:sp>
      <p:sp>
        <p:nvSpPr>
          <p:cNvPr id="171014" name="AutoShape 6"/>
          <p:cNvSpPr>
            <a:spLocks noChangeArrowheads="1"/>
          </p:cNvSpPr>
          <p:nvPr/>
        </p:nvSpPr>
        <p:spPr bwMode="auto">
          <a:xfrm>
            <a:off x="468313" y="4175125"/>
            <a:ext cx="311150" cy="330200"/>
          </a:xfrm>
          <a:prstGeom prst="star5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1338" y="333375"/>
            <a:ext cx="7991475" cy="3673475"/>
          </a:xfrm>
        </p:spPr>
        <p:txBody>
          <a:bodyPr/>
          <a:lstStyle/>
          <a:p>
            <a:pPr marL="703263" indent="-703263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2) </a:t>
            </a:r>
            <a:r>
              <a:rPr lang="zh-CN" altLang="en-US" smtClean="0"/>
              <a:t>表示允许、许可</a:t>
            </a:r>
            <a:r>
              <a:rPr lang="en-US" altLang="zh-CN" smtClean="0"/>
              <a:t>, “</a:t>
            </a:r>
            <a:r>
              <a:rPr lang="zh-CN" altLang="en-US" smtClean="0"/>
              <a:t>可以”、“能”</a:t>
            </a:r>
          </a:p>
          <a:p>
            <a:pPr marL="703263" indent="-703263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     (</a:t>
            </a:r>
            <a:r>
              <a:rPr lang="zh-CN" altLang="en-US" smtClean="0"/>
              <a:t>在这一课中新学的词义</a:t>
            </a:r>
            <a:r>
              <a:rPr lang="en-US" altLang="zh-CN" smtClean="0"/>
              <a:t>) </a:t>
            </a:r>
          </a:p>
          <a:p>
            <a:pPr marL="703263" indent="-703263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Can</a:t>
            </a:r>
            <a:r>
              <a:rPr lang="en-US" altLang="zh-CN" smtClean="0"/>
              <a:t> the students run in the hallways? </a:t>
            </a:r>
          </a:p>
          <a:p>
            <a:pPr marL="703263" indent="-703263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学生们可以在走廊上跑吗？ </a:t>
            </a:r>
          </a:p>
          <a:p>
            <a:pPr marL="703263" indent="-703263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We </a:t>
            </a:r>
            <a:r>
              <a:rPr lang="en-US" altLang="zh-CN" smtClean="0">
                <a:solidFill>
                  <a:srgbClr val="FF0000"/>
                </a:solidFill>
              </a:rPr>
              <a:t>can </a:t>
            </a:r>
            <a:r>
              <a:rPr lang="en-US" altLang="zh-CN" smtClean="0"/>
              <a:t>eat outside.          </a:t>
            </a:r>
          </a:p>
          <a:p>
            <a:pPr marL="703263" indent="-703263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我们可以在外面吃东西。</a:t>
            </a:r>
            <a:endParaRPr lang="en-US" altLang="zh-CN" smtClean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95288" y="4149725"/>
            <a:ext cx="84248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3333FF"/>
                </a:solidFill>
              </a:rPr>
              <a:t>注意</a:t>
            </a:r>
            <a:r>
              <a:rPr lang="en-US" altLang="zh-CN"/>
              <a:t>: </a:t>
            </a:r>
            <a:r>
              <a:rPr lang="zh-CN" altLang="en-US"/>
              <a:t>和大部分情态动词一样</a:t>
            </a:r>
            <a:r>
              <a:rPr lang="en-US" altLang="zh-CN"/>
              <a:t>, </a:t>
            </a:r>
            <a:r>
              <a:rPr lang="en-US" altLang="zh-CN">
                <a:solidFill>
                  <a:srgbClr val="FF0000"/>
                </a:solidFill>
              </a:rPr>
              <a:t>can</a:t>
            </a:r>
            <a:r>
              <a:rPr lang="zh-CN" altLang="en-US"/>
              <a:t>在否定句中</a:t>
            </a:r>
            <a:r>
              <a:rPr lang="en-US" altLang="zh-CN"/>
              <a:t>, </a:t>
            </a:r>
            <a:r>
              <a:rPr lang="zh-CN" altLang="en-US"/>
              <a:t>直接在</a:t>
            </a:r>
            <a:r>
              <a:rPr lang="en-US" altLang="zh-CN">
                <a:solidFill>
                  <a:srgbClr val="FF0000"/>
                </a:solidFill>
              </a:rPr>
              <a:t>can</a:t>
            </a:r>
            <a:r>
              <a:rPr lang="zh-CN" altLang="en-US"/>
              <a:t>后加上</a:t>
            </a:r>
            <a:r>
              <a:rPr lang="en-US" altLang="zh-CN">
                <a:solidFill>
                  <a:srgbClr val="FF0000"/>
                </a:solidFill>
              </a:rPr>
              <a:t>not</a:t>
            </a:r>
            <a:r>
              <a:rPr lang="en-US" altLang="zh-CN"/>
              <a:t>, </a:t>
            </a:r>
            <a:r>
              <a:rPr lang="zh-CN" altLang="en-US"/>
              <a:t>在疑问句中</a:t>
            </a:r>
            <a:r>
              <a:rPr lang="en-US" altLang="zh-CN"/>
              <a:t>, </a:t>
            </a:r>
            <a:r>
              <a:rPr lang="zh-CN" altLang="en-US"/>
              <a:t>把</a:t>
            </a:r>
            <a:r>
              <a:rPr lang="en-US" altLang="zh-CN">
                <a:solidFill>
                  <a:srgbClr val="FF0000"/>
                </a:solidFill>
              </a:rPr>
              <a:t>can</a:t>
            </a:r>
            <a:r>
              <a:rPr lang="zh-CN" altLang="en-US"/>
              <a:t>放到主语前面</a:t>
            </a:r>
            <a:r>
              <a:rPr lang="en-US" altLang="zh-CN"/>
              <a:t>, </a:t>
            </a:r>
            <a:r>
              <a:rPr lang="zh-CN" altLang="en-US"/>
              <a:t>并且没有人称和数的变化。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2349500"/>
            <a:ext cx="2905125" cy="2938463"/>
          </a:xfrm>
        </p:spPr>
        <p:txBody>
          <a:bodyPr/>
          <a:lstStyle/>
          <a:p>
            <a:pPr marL="609600" indent="-6096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3333FF"/>
                </a:solidFill>
              </a:rPr>
              <a:t>肯定祈使句</a:t>
            </a:r>
          </a:p>
          <a:p>
            <a:pPr marL="609600" indent="-6096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/>
              <a:t>Sit down.</a:t>
            </a:r>
          </a:p>
          <a:p>
            <a:pPr marL="609600" indent="-6096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/>
              <a:t>Come in.</a:t>
            </a:r>
          </a:p>
          <a:p>
            <a:pPr marL="609600" indent="-6096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/>
              <a:t>Eat at home.</a:t>
            </a:r>
          </a:p>
        </p:txBody>
      </p:sp>
      <p:sp>
        <p:nvSpPr>
          <p:cNvPr id="106499" name="Text Box 1032"/>
          <p:cNvSpPr txBox="1">
            <a:spLocks noChangeArrowheads="1"/>
          </p:cNvSpPr>
          <p:nvPr/>
        </p:nvSpPr>
        <p:spPr bwMode="auto">
          <a:xfrm>
            <a:off x="4689475" y="3182938"/>
            <a:ext cx="184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kumimoji="1" lang="en-US" altLang="zh-CN"/>
          </a:p>
          <a:p>
            <a:pPr eaLnBrk="1" hangingPunct="1"/>
            <a:endParaRPr kumimoji="1" lang="en-US" altLang="zh-CN"/>
          </a:p>
        </p:txBody>
      </p:sp>
      <p:sp>
        <p:nvSpPr>
          <p:cNvPr id="156684" name="Rectangle 1036"/>
          <p:cNvSpPr>
            <a:spLocks noChangeArrowheads="1"/>
          </p:cNvSpPr>
          <p:nvPr/>
        </p:nvSpPr>
        <p:spPr bwMode="auto">
          <a:xfrm>
            <a:off x="4500563" y="2349500"/>
            <a:ext cx="379095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3333FF"/>
                </a:solidFill>
              </a:rPr>
              <a:t>否定祈使句</a:t>
            </a: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Don’t</a:t>
            </a:r>
            <a:r>
              <a:rPr kumimoji="1" lang="en-US" altLang="zh-CN"/>
              <a:t> sit down. </a:t>
            </a: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Don’t</a:t>
            </a:r>
            <a:r>
              <a:rPr kumimoji="1" lang="en-US" altLang="zh-CN"/>
              <a:t> come in. </a:t>
            </a: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Don’t</a:t>
            </a:r>
            <a:r>
              <a:rPr kumimoji="1" lang="en-US" altLang="zh-CN"/>
              <a:t> eat at home.</a:t>
            </a:r>
            <a:endParaRPr lang="en-US" altLang="zh-CN"/>
          </a:p>
        </p:txBody>
      </p:sp>
      <p:sp>
        <p:nvSpPr>
          <p:cNvPr id="106503" name="WordArt 7"/>
          <p:cNvSpPr>
            <a:spLocks noChangeArrowheads="1" noChangeShapeType="1" noTextEdit="1"/>
          </p:cNvSpPr>
          <p:nvPr/>
        </p:nvSpPr>
        <p:spPr bwMode="auto">
          <a:xfrm>
            <a:off x="900113" y="981075"/>
            <a:ext cx="2663825" cy="79216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6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6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56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56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49275"/>
            <a:ext cx="8497887" cy="2663825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祈使句</a:t>
            </a:r>
            <a:r>
              <a:rPr lang="zh-CN" altLang="en-US"/>
              <a:t>是用来表示请求、命令、叮嘱、号召或者劝告等的句子</a:t>
            </a:r>
            <a:r>
              <a:rPr lang="en-US" altLang="zh-CN"/>
              <a:t>, </a:t>
            </a:r>
            <a:r>
              <a:rPr lang="zh-CN" altLang="en-US"/>
              <a:t>这类句子的主语常是第二人称</a:t>
            </a:r>
            <a:r>
              <a:rPr lang="en-US" altLang="zh-CN">
                <a:solidFill>
                  <a:srgbClr val="FF0000"/>
                </a:solidFill>
              </a:rPr>
              <a:t>you</a:t>
            </a:r>
            <a:r>
              <a:rPr lang="en-US" altLang="zh-CN"/>
              <a:t>,</a:t>
            </a:r>
            <a:r>
              <a:rPr lang="zh-CN" altLang="en-US"/>
              <a:t>也就是听话者</a:t>
            </a:r>
            <a:r>
              <a:rPr lang="en-US" altLang="zh-CN"/>
              <a:t>,</a:t>
            </a:r>
            <a:r>
              <a:rPr lang="zh-CN" altLang="en-US"/>
              <a:t>因而</a:t>
            </a:r>
            <a:r>
              <a:rPr lang="en-US" altLang="zh-CN">
                <a:solidFill>
                  <a:srgbClr val="FF0000"/>
                </a:solidFill>
              </a:rPr>
              <a:t>you</a:t>
            </a:r>
            <a:r>
              <a:rPr lang="zh-CN" altLang="en-US"/>
              <a:t>常省去了。祈使句的开头是</a:t>
            </a:r>
            <a:r>
              <a:rPr lang="zh-CN" altLang="en-US">
                <a:solidFill>
                  <a:srgbClr val="FF0000"/>
                </a:solidFill>
              </a:rPr>
              <a:t>动词原形</a:t>
            </a:r>
            <a:r>
              <a:rPr lang="zh-CN" altLang="en-US"/>
              <a:t>。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468313" y="3336925"/>
            <a:ext cx="7416800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/>
              <a:t>如</a:t>
            </a:r>
            <a:r>
              <a:rPr lang="en-US" altLang="zh-CN"/>
              <a:t>: 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FF0000"/>
                </a:solidFill>
              </a:rPr>
              <a:t>Look out! </a:t>
            </a:r>
            <a:r>
              <a:rPr lang="zh-CN" altLang="en-US"/>
              <a:t>小心！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FF0000"/>
                </a:solidFill>
              </a:rPr>
              <a:t>Wait here for me! </a:t>
            </a:r>
            <a:r>
              <a:rPr lang="zh-CN" altLang="en-US"/>
              <a:t>在这等我！ </a:t>
            </a:r>
            <a:r>
              <a:rPr lang="en-US" altLang="zh-CN">
                <a:solidFill>
                  <a:srgbClr val="FF0000"/>
                </a:solidFill>
              </a:rPr>
              <a:t>Be sure to come here on time!</a:t>
            </a:r>
            <a:r>
              <a:rPr lang="en-US" altLang="zh-CN"/>
              <a:t>            </a:t>
            </a:r>
            <a:r>
              <a:rPr lang="zh-CN" altLang="en-US"/>
              <a:t>务必准时来到这里！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  <p:bldP spid="1075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84213" y="2205038"/>
            <a:ext cx="7416800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/>
              <a:t>Listen to music outside. </a:t>
            </a:r>
          </a:p>
          <a:p>
            <a:pPr>
              <a:lnSpc>
                <a:spcPct val="115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Don’t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0000FF"/>
                </a:solidFill>
              </a:rPr>
              <a:t>listen to music outside</a:t>
            </a:r>
            <a:r>
              <a:rPr kumimoji="1" lang="en-US" altLang="zh-CN"/>
              <a:t>.</a:t>
            </a:r>
            <a:endParaRPr lang="en-US" altLang="zh-CN"/>
          </a:p>
          <a:p>
            <a:pPr>
              <a:lnSpc>
                <a:spcPct val="115000"/>
              </a:lnSpc>
            </a:pPr>
            <a:r>
              <a:rPr lang="en-US" altLang="zh-CN"/>
              <a:t>Do your homework at school. </a:t>
            </a:r>
          </a:p>
          <a:p>
            <a:pPr>
              <a:lnSpc>
                <a:spcPct val="115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Don’t</a:t>
            </a:r>
            <a:r>
              <a:rPr kumimoji="1" lang="en-US" altLang="zh-CN">
                <a:solidFill>
                  <a:schemeClr val="accent2"/>
                </a:solidFill>
              </a:rPr>
              <a:t> </a:t>
            </a:r>
            <a:r>
              <a:rPr kumimoji="1" lang="en-US" altLang="zh-CN">
                <a:solidFill>
                  <a:srgbClr val="0000FF"/>
                </a:solidFill>
              </a:rPr>
              <a:t>do your homework at school</a:t>
            </a:r>
            <a:r>
              <a:rPr kumimoji="1" lang="en-US" altLang="zh-CN"/>
              <a:t>. </a:t>
            </a:r>
            <a:r>
              <a:rPr lang="en-US" altLang="zh-CN">
                <a:solidFill>
                  <a:srgbClr val="FF0000"/>
                </a:solidFill>
              </a:rPr>
              <a:t>Don’t look out of the window.</a:t>
            </a:r>
            <a:r>
              <a:rPr lang="en-US" altLang="zh-CN"/>
              <a:t> </a:t>
            </a:r>
          </a:p>
          <a:p>
            <a:pPr>
              <a:lnSpc>
                <a:spcPct val="115000"/>
              </a:lnSpc>
            </a:pPr>
            <a:r>
              <a:rPr lang="zh-CN" altLang="en-US"/>
              <a:t>不要向窗外看。</a:t>
            </a:r>
            <a:endParaRPr kumimoji="1" lang="en-US" altLang="zh-CN">
              <a:solidFill>
                <a:srgbClr val="0000FF"/>
              </a:solidFill>
            </a:endParaRPr>
          </a:p>
        </p:txBody>
      </p:sp>
      <p:sp>
        <p:nvSpPr>
          <p:cNvPr id="176136" name="Rectangle 1032"/>
          <p:cNvSpPr>
            <a:spLocks noChangeArrowheads="1"/>
          </p:cNvSpPr>
          <p:nvPr/>
        </p:nvSpPr>
        <p:spPr bwMode="auto">
          <a:xfrm>
            <a:off x="539750" y="549275"/>
            <a:ext cx="828040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/>
              <a:t>祈使句的否定形式多以</a:t>
            </a:r>
            <a:r>
              <a:rPr lang="en-US" altLang="zh-CN">
                <a:solidFill>
                  <a:srgbClr val="FF0000"/>
                </a:solidFill>
              </a:rPr>
              <a:t>do not </a:t>
            </a:r>
            <a:r>
              <a:rPr lang="en-US" altLang="zh-CN"/>
              <a:t>(</a:t>
            </a:r>
            <a:r>
              <a:rPr lang="zh-CN" altLang="en-US"/>
              <a:t>常缩写成</a:t>
            </a:r>
            <a:r>
              <a:rPr lang="en-US" altLang="zh-CN">
                <a:solidFill>
                  <a:srgbClr val="FF0000"/>
                </a:solidFill>
              </a:rPr>
              <a:t>don’t</a:t>
            </a:r>
            <a:r>
              <a:rPr lang="en-US" altLang="zh-CN"/>
              <a:t>) </a:t>
            </a:r>
            <a:r>
              <a:rPr lang="zh-CN" altLang="en-US"/>
              <a:t>开头</a:t>
            </a:r>
            <a:r>
              <a:rPr lang="en-US" altLang="zh-CN"/>
              <a:t>, </a:t>
            </a:r>
            <a:r>
              <a:rPr lang="zh-CN" altLang="en-US"/>
              <a:t>再加上动词原形。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17613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50825" y="2274888"/>
            <a:ext cx="8497888" cy="338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祈使句表示请求、命令、劝说、号召、</a:t>
            </a:r>
          </a:p>
          <a:p>
            <a:pPr>
              <a:lnSpc>
                <a:spcPct val="120000"/>
              </a:lnSpc>
            </a:pPr>
            <a:r>
              <a:rPr lang="zh-CN" altLang="en-US"/>
              <a:t>警告等。表示委婉的祈使语气，可在句首或句末加上</a:t>
            </a:r>
            <a:r>
              <a:rPr lang="en-US" altLang="zh-CN"/>
              <a:t>please</a:t>
            </a:r>
            <a:r>
              <a:rPr lang="zh-CN" altLang="en-US"/>
              <a:t>，若在句末加</a:t>
            </a:r>
            <a:r>
              <a:rPr lang="en-US" altLang="zh-CN"/>
              <a:t>please</a:t>
            </a:r>
            <a:r>
              <a:rPr lang="zh-CN" altLang="en-US"/>
              <a:t>，之前要用逗号隔开。祈使句有肯定祈使句与否定祈使句两种。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2195513" y="1412875"/>
            <a:ext cx="4772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</a:rPr>
              <a:t>祈使句的常见句型结构</a:t>
            </a:r>
          </a:p>
        </p:txBody>
      </p:sp>
      <p:sp>
        <p:nvSpPr>
          <p:cNvPr id="101382" name="WordArt 6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2663825" cy="79216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50825" y="692150"/>
            <a:ext cx="8713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250825" y="692150"/>
            <a:ext cx="849630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1. </a:t>
            </a:r>
            <a:r>
              <a:rPr lang="zh-CN" altLang="en-US"/>
              <a:t>肯定祈使句的常见句型结构：</a:t>
            </a: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00FF"/>
                </a:solidFill>
              </a:rPr>
              <a:t>① </a:t>
            </a:r>
            <a:r>
              <a:rPr lang="en-US" altLang="zh-CN">
                <a:solidFill>
                  <a:srgbClr val="0000FF"/>
                </a:solidFill>
              </a:rPr>
              <a:t>Do</a:t>
            </a:r>
            <a:r>
              <a:rPr lang="zh-CN" altLang="en-US">
                <a:solidFill>
                  <a:srgbClr val="0000FF"/>
                </a:solidFill>
              </a:rPr>
              <a:t>型：动词原形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宾语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其他</a:t>
            </a:r>
            <a:r>
              <a:rPr lang="en-US" altLang="zh-CN">
                <a:solidFill>
                  <a:srgbClr val="0000FF"/>
                </a:solidFill>
              </a:rPr>
              <a:t>. </a:t>
            </a:r>
            <a:r>
              <a:rPr lang="zh-CN" altLang="en-US">
                <a:solidFill>
                  <a:srgbClr val="0000FF"/>
                </a:solidFill>
              </a:rPr>
              <a:t>如：   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00FF"/>
                </a:solidFill>
              </a:rPr>
              <a:t>     Open the door, please.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00FF"/>
                </a:solidFill>
              </a:rPr>
              <a:t>② Be</a:t>
            </a:r>
            <a:r>
              <a:rPr lang="zh-CN" altLang="en-US">
                <a:solidFill>
                  <a:srgbClr val="0000FF"/>
                </a:solidFill>
              </a:rPr>
              <a:t>型：</a:t>
            </a:r>
            <a:r>
              <a:rPr lang="en-US" altLang="zh-CN">
                <a:solidFill>
                  <a:srgbClr val="0000FF"/>
                </a:solidFill>
              </a:rPr>
              <a:t>Be+</a:t>
            </a:r>
            <a:r>
              <a:rPr lang="zh-CN" altLang="en-US">
                <a:solidFill>
                  <a:srgbClr val="0000FF"/>
                </a:solidFill>
              </a:rPr>
              <a:t>表语</a:t>
            </a:r>
            <a:r>
              <a:rPr lang="en-US" altLang="zh-CN">
                <a:solidFill>
                  <a:srgbClr val="0000FF"/>
                </a:solidFill>
              </a:rPr>
              <a:t>. </a:t>
            </a:r>
            <a:r>
              <a:rPr lang="zh-CN" altLang="en-US">
                <a:solidFill>
                  <a:srgbClr val="0000FF"/>
                </a:solidFill>
              </a:rPr>
              <a:t>如：</a:t>
            </a:r>
            <a:r>
              <a:rPr lang="en-US" altLang="zh-CN">
                <a:solidFill>
                  <a:srgbClr val="0000FF"/>
                </a:solidFill>
              </a:rPr>
              <a:t>Be a good boy!</a:t>
            </a: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00FF"/>
                </a:solidFill>
              </a:rPr>
              <a:t>③ Let</a:t>
            </a:r>
            <a:r>
              <a:rPr lang="zh-CN" altLang="en-US">
                <a:solidFill>
                  <a:srgbClr val="0000FF"/>
                </a:solidFill>
              </a:rPr>
              <a:t>型：</a:t>
            </a:r>
            <a:r>
              <a:rPr lang="en-US" altLang="zh-CN">
                <a:solidFill>
                  <a:srgbClr val="0000FF"/>
                </a:solidFill>
              </a:rPr>
              <a:t>Let+</a:t>
            </a:r>
            <a:r>
              <a:rPr lang="zh-CN" altLang="en-US">
                <a:solidFill>
                  <a:srgbClr val="0000FF"/>
                </a:solidFill>
              </a:rPr>
              <a:t>宾语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动词原形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其他</a:t>
            </a:r>
            <a:r>
              <a:rPr lang="en-US" altLang="zh-CN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zh-CN"/>
              <a:t>(</a:t>
            </a:r>
            <a:r>
              <a:rPr lang="zh-CN" altLang="en-US"/>
              <a:t>或：</a:t>
            </a:r>
            <a:r>
              <a:rPr lang="en-US" altLang="zh-CN"/>
              <a:t>Let’s+</a:t>
            </a:r>
            <a:r>
              <a:rPr lang="zh-CN" altLang="en-US"/>
              <a:t>动词原形</a:t>
            </a:r>
            <a:r>
              <a:rPr lang="en-US" altLang="zh-CN"/>
              <a:t>+</a:t>
            </a:r>
            <a:r>
              <a:rPr lang="zh-CN" altLang="en-US"/>
              <a:t>其他</a:t>
            </a:r>
            <a:r>
              <a:rPr lang="en-US" altLang="zh-CN"/>
              <a:t>.) </a:t>
            </a:r>
            <a:r>
              <a:rPr lang="zh-CN" altLang="en-US"/>
              <a:t>如：</a:t>
            </a:r>
          </a:p>
          <a:p>
            <a:pPr>
              <a:lnSpc>
                <a:spcPct val="120000"/>
              </a:lnSpc>
            </a:pPr>
            <a:r>
              <a:rPr lang="en-US" altLang="zh-CN"/>
              <a:t>Let me help you. </a:t>
            </a:r>
          </a:p>
          <a:p>
            <a:pPr>
              <a:lnSpc>
                <a:spcPct val="120000"/>
              </a:lnSpc>
            </a:pPr>
            <a:r>
              <a:rPr lang="zh-CN" altLang="en-US"/>
              <a:t>又如：</a:t>
            </a:r>
            <a:r>
              <a:rPr lang="en-US" altLang="zh-CN"/>
              <a:t>Let’s play tennis.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9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9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9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9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9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250825" y="312738"/>
            <a:ext cx="8569325" cy="614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/>
              <a:t>2. </a:t>
            </a:r>
            <a:r>
              <a:rPr lang="zh-CN" altLang="en-US"/>
              <a:t>否定祈使句的常见句型结构：</a:t>
            </a:r>
          </a:p>
          <a:p>
            <a:pPr>
              <a:lnSpc>
                <a:spcPct val="110000"/>
              </a:lnSpc>
            </a:pPr>
            <a:r>
              <a:rPr lang="zh-CN" altLang="en-US">
                <a:solidFill>
                  <a:srgbClr val="0000FF"/>
                </a:solidFill>
              </a:rPr>
              <a:t>① </a:t>
            </a:r>
            <a:r>
              <a:rPr lang="en-US" altLang="zh-CN">
                <a:solidFill>
                  <a:srgbClr val="0000FF"/>
                </a:solidFill>
              </a:rPr>
              <a:t>Do</a:t>
            </a:r>
            <a:r>
              <a:rPr lang="zh-CN" altLang="en-US">
                <a:solidFill>
                  <a:srgbClr val="0000FF"/>
                </a:solidFill>
              </a:rPr>
              <a:t>型和</a:t>
            </a:r>
            <a:r>
              <a:rPr lang="en-US" altLang="zh-CN">
                <a:solidFill>
                  <a:srgbClr val="0000FF"/>
                </a:solidFill>
              </a:rPr>
              <a:t>Be</a:t>
            </a:r>
            <a:r>
              <a:rPr lang="zh-CN" altLang="en-US">
                <a:solidFill>
                  <a:srgbClr val="0000FF"/>
                </a:solidFill>
              </a:rPr>
              <a:t>型的否定式：</a:t>
            </a:r>
            <a:r>
              <a:rPr lang="en-US" altLang="zh-CN">
                <a:solidFill>
                  <a:srgbClr val="0000FF"/>
                </a:solidFill>
              </a:rPr>
              <a:t>Don’t+</a:t>
            </a:r>
            <a:r>
              <a:rPr lang="zh-CN" altLang="en-US">
                <a:solidFill>
                  <a:srgbClr val="0000FF"/>
                </a:solidFill>
              </a:rPr>
              <a:t>动词</a:t>
            </a:r>
          </a:p>
          <a:p>
            <a:pPr>
              <a:lnSpc>
                <a:spcPct val="110000"/>
              </a:lnSpc>
            </a:pPr>
            <a:r>
              <a:rPr lang="zh-CN" altLang="en-US">
                <a:solidFill>
                  <a:srgbClr val="0000FF"/>
                </a:solidFill>
              </a:rPr>
              <a:t>原形 </a:t>
            </a:r>
            <a:r>
              <a:rPr lang="en-US" altLang="zh-CN">
                <a:solidFill>
                  <a:srgbClr val="0000FF"/>
                </a:solidFill>
              </a:rPr>
              <a:t>/ be+</a:t>
            </a:r>
            <a:r>
              <a:rPr lang="zh-CN" altLang="en-US">
                <a:solidFill>
                  <a:srgbClr val="0000FF"/>
                </a:solidFill>
              </a:rPr>
              <a:t>其他</a:t>
            </a:r>
            <a:r>
              <a:rPr lang="en-US" altLang="zh-CN">
                <a:solidFill>
                  <a:srgbClr val="0000FF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如：</a:t>
            </a:r>
            <a:r>
              <a:rPr lang="en-US" altLang="zh-CN"/>
              <a:t>Don’t forget me. </a:t>
            </a:r>
          </a:p>
          <a:p>
            <a:pPr>
              <a:lnSpc>
                <a:spcPct val="110000"/>
              </a:lnSpc>
            </a:pPr>
            <a:r>
              <a:rPr lang="zh-CN" altLang="en-US"/>
              <a:t>又如：</a:t>
            </a:r>
            <a:r>
              <a:rPr lang="en-US" altLang="zh-CN"/>
              <a:t>Don’t be late.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② Let</a:t>
            </a:r>
            <a:r>
              <a:rPr lang="zh-CN" altLang="en-US">
                <a:solidFill>
                  <a:srgbClr val="0000FF"/>
                </a:solidFill>
              </a:rPr>
              <a:t>型的否定式：</a:t>
            </a:r>
            <a:r>
              <a:rPr lang="en-US" altLang="zh-CN">
                <a:solidFill>
                  <a:srgbClr val="0000FF"/>
                </a:solidFill>
              </a:rPr>
              <a:t>Don’t+let+</a:t>
            </a:r>
            <a:r>
              <a:rPr lang="zh-CN" altLang="en-US">
                <a:solidFill>
                  <a:srgbClr val="0000FF"/>
                </a:solidFill>
              </a:rPr>
              <a:t>宾语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动词原形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其他</a:t>
            </a:r>
            <a:r>
              <a:rPr lang="en-US" altLang="zh-CN">
                <a:solidFill>
                  <a:srgbClr val="0000FF"/>
                </a:solidFill>
              </a:rPr>
              <a:t>. (</a:t>
            </a:r>
            <a:r>
              <a:rPr lang="zh-CN" altLang="en-US">
                <a:solidFill>
                  <a:srgbClr val="0000FF"/>
                </a:solidFill>
              </a:rPr>
              <a:t>或：</a:t>
            </a:r>
            <a:r>
              <a:rPr lang="en-US" altLang="zh-CN">
                <a:solidFill>
                  <a:srgbClr val="0000FF"/>
                </a:solidFill>
              </a:rPr>
              <a:t>Let’s+not+</a:t>
            </a:r>
            <a:r>
              <a:rPr lang="zh-CN" altLang="en-US">
                <a:solidFill>
                  <a:srgbClr val="0000FF"/>
                </a:solidFill>
              </a:rPr>
              <a:t>动词原形</a:t>
            </a:r>
            <a:r>
              <a:rPr lang="en-US" altLang="zh-CN">
                <a:solidFill>
                  <a:srgbClr val="0000FF"/>
                </a:solidFill>
              </a:rPr>
              <a:t>+</a:t>
            </a:r>
            <a:r>
              <a:rPr lang="zh-CN" altLang="en-US">
                <a:solidFill>
                  <a:srgbClr val="0000FF"/>
                </a:solidFill>
              </a:rPr>
              <a:t>其他</a:t>
            </a:r>
            <a:r>
              <a:rPr lang="en-US" altLang="zh-CN">
                <a:solidFill>
                  <a:srgbClr val="0000FF"/>
                </a:solidFill>
              </a:rPr>
              <a:t>.)</a:t>
            </a:r>
            <a:r>
              <a:rPr lang="en-US" altLang="zh-CN"/>
              <a:t> </a:t>
            </a:r>
            <a:r>
              <a:rPr lang="zh-CN" altLang="en-US"/>
              <a:t>如：</a:t>
            </a:r>
            <a:r>
              <a:rPr lang="en-US" altLang="zh-CN"/>
              <a:t>Don’t let him go back. </a:t>
            </a:r>
            <a:r>
              <a:rPr lang="zh-CN" altLang="en-US"/>
              <a:t>又如：</a:t>
            </a:r>
            <a:r>
              <a:rPr lang="en-US" altLang="zh-CN"/>
              <a:t>Let’s not go swimming.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③ </a:t>
            </a:r>
            <a:r>
              <a:rPr lang="zh-CN" altLang="en-US">
                <a:solidFill>
                  <a:srgbClr val="0000FF"/>
                </a:solidFill>
              </a:rPr>
              <a:t>警示语：</a:t>
            </a:r>
            <a:r>
              <a:rPr lang="en-US" altLang="zh-CN">
                <a:solidFill>
                  <a:srgbClr val="0000FF"/>
                </a:solidFill>
              </a:rPr>
              <a:t>No+</a:t>
            </a:r>
            <a:r>
              <a:rPr lang="zh-CN" altLang="en-US">
                <a:solidFill>
                  <a:srgbClr val="0000FF"/>
                </a:solidFill>
              </a:rPr>
              <a:t>名词 </a:t>
            </a:r>
            <a:r>
              <a:rPr lang="en-US" altLang="zh-CN">
                <a:solidFill>
                  <a:srgbClr val="0000FF"/>
                </a:solidFill>
              </a:rPr>
              <a:t>/ </a:t>
            </a:r>
            <a:r>
              <a:rPr lang="zh-CN" altLang="en-US">
                <a:solidFill>
                  <a:srgbClr val="0000FF"/>
                </a:solidFill>
              </a:rPr>
              <a:t>动词</a:t>
            </a:r>
            <a:r>
              <a:rPr lang="en-US" altLang="zh-CN">
                <a:solidFill>
                  <a:srgbClr val="0000FF"/>
                </a:solidFill>
              </a:rPr>
              <a:t>-ing</a:t>
            </a:r>
            <a:r>
              <a:rPr lang="zh-CN" altLang="en-US">
                <a:solidFill>
                  <a:srgbClr val="0000FF"/>
                </a:solidFill>
              </a:rPr>
              <a:t>形式</a:t>
            </a:r>
            <a:r>
              <a:rPr lang="en-US" altLang="zh-CN">
                <a:solidFill>
                  <a:srgbClr val="0000FF"/>
                </a:solidFill>
              </a:rPr>
              <a:t>. </a:t>
            </a:r>
            <a:r>
              <a:rPr lang="zh-CN" altLang="en-US">
                <a:solidFill>
                  <a:srgbClr val="0000FF"/>
                </a:solidFill>
              </a:rPr>
              <a:t>如：</a:t>
            </a:r>
          </a:p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No talking.</a:t>
            </a:r>
            <a:endParaRPr lang="zh-CN" altLang="en-US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0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0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0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971550" y="1012825"/>
            <a:ext cx="7200900" cy="558482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- </a:t>
            </a:r>
            <a:r>
              <a:rPr lang="en-US" altLang="zh-CN">
                <a:solidFill>
                  <a:srgbClr val="FF0066"/>
                </a:solidFill>
              </a:rPr>
              <a:t>Can</a:t>
            </a:r>
            <a:r>
              <a:rPr lang="en-US" altLang="zh-CN"/>
              <a:t> we eat in the classroom?</a:t>
            </a:r>
          </a:p>
          <a:p>
            <a:pPr>
              <a:buFontTx/>
              <a:buChar char="-"/>
            </a:pPr>
            <a:r>
              <a:rPr lang="en-US" altLang="zh-CN"/>
              <a:t>No, we </a:t>
            </a:r>
            <a:r>
              <a:rPr lang="en-US" altLang="zh-CN">
                <a:solidFill>
                  <a:srgbClr val="6600FF"/>
                </a:solidFill>
              </a:rPr>
              <a:t>can’t</a:t>
            </a:r>
            <a:r>
              <a:rPr lang="en-US" altLang="zh-CN"/>
              <a:t>, but we </a:t>
            </a:r>
            <a:r>
              <a:rPr lang="en-US" altLang="zh-CN">
                <a:solidFill>
                  <a:srgbClr val="3333FF"/>
                </a:solidFill>
              </a:rPr>
              <a:t>can</a:t>
            </a:r>
            <a:r>
              <a:rPr lang="en-US" altLang="zh-CN"/>
              <a:t> eat in the </a:t>
            </a:r>
          </a:p>
          <a:p>
            <a:r>
              <a:rPr lang="en-US" altLang="zh-CN"/>
              <a:t> dining hall.</a:t>
            </a:r>
          </a:p>
          <a:p>
            <a:r>
              <a:rPr lang="en-US" altLang="zh-CN"/>
              <a:t>-Can we wear a hat in class?</a:t>
            </a:r>
          </a:p>
          <a:p>
            <a:r>
              <a:rPr lang="en-US" altLang="zh-CN"/>
              <a:t>-Yes, we can./No, we can’t.</a:t>
            </a:r>
          </a:p>
          <a:p>
            <a:pPr>
              <a:buFontTx/>
              <a:buChar char="-"/>
            </a:pPr>
            <a:r>
              <a:rPr lang="en-US" altLang="zh-CN">
                <a:solidFill>
                  <a:srgbClr val="FF3300"/>
                </a:solidFill>
              </a:rPr>
              <a:t>Does</a:t>
            </a:r>
            <a:r>
              <a:rPr lang="en-US" altLang="zh-CN"/>
              <a:t> he </a:t>
            </a:r>
            <a:r>
              <a:rPr lang="en-US" altLang="zh-CN">
                <a:solidFill>
                  <a:srgbClr val="FF3300"/>
                </a:solidFill>
              </a:rPr>
              <a:t>have to</a:t>
            </a:r>
            <a:r>
              <a:rPr lang="en-US" altLang="zh-CN"/>
              <a:t> wear a uniform at </a:t>
            </a:r>
          </a:p>
          <a:p>
            <a:r>
              <a:rPr lang="en-US" altLang="zh-CN"/>
              <a:t>  school?</a:t>
            </a:r>
          </a:p>
          <a:p>
            <a:pPr>
              <a:buFontTx/>
              <a:buChar char="-"/>
            </a:pPr>
            <a:r>
              <a:rPr lang="en-US" altLang="zh-CN"/>
              <a:t> Yes, he </a:t>
            </a:r>
            <a:r>
              <a:rPr lang="en-US" altLang="zh-CN">
                <a:solidFill>
                  <a:srgbClr val="3333FF"/>
                </a:solidFill>
              </a:rPr>
              <a:t>does</a:t>
            </a:r>
            <a:r>
              <a:rPr lang="en-US" altLang="zh-CN"/>
              <a:t>./ No, he </a:t>
            </a:r>
            <a:r>
              <a:rPr lang="en-US" altLang="zh-CN">
                <a:solidFill>
                  <a:srgbClr val="3333FF"/>
                </a:solidFill>
              </a:rPr>
              <a:t>doesn’t</a:t>
            </a:r>
            <a:r>
              <a:rPr lang="en-US" altLang="zh-CN"/>
              <a:t>.</a:t>
            </a:r>
          </a:p>
          <a:p>
            <a:pPr>
              <a:buFontTx/>
              <a:buChar char="-"/>
            </a:pPr>
            <a:r>
              <a:rPr lang="en-US" altLang="zh-CN"/>
              <a:t> </a:t>
            </a:r>
            <a:r>
              <a:rPr lang="en-US" altLang="zh-CN">
                <a:solidFill>
                  <a:srgbClr val="FF3300"/>
                </a:solidFill>
              </a:rPr>
              <a:t>What </a:t>
            </a:r>
            <a:r>
              <a:rPr lang="en-US" altLang="zh-CN"/>
              <a:t>do you have to do?</a:t>
            </a:r>
          </a:p>
          <a:p>
            <a:pPr>
              <a:buFontTx/>
              <a:buChar char="-"/>
            </a:pPr>
            <a:r>
              <a:rPr lang="en-US" altLang="zh-CN"/>
              <a:t> We </a:t>
            </a:r>
            <a:r>
              <a:rPr lang="en-US" altLang="zh-CN">
                <a:solidFill>
                  <a:srgbClr val="3333FF"/>
                </a:solidFill>
              </a:rPr>
              <a:t>have to</a:t>
            </a:r>
            <a:r>
              <a:rPr lang="en-US" altLang="zh-CN"/>
              <a:t> be quiet in the library.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4859338" y="436563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3333FF"/>
                </a:solidFill>
                <a:latin typeface="Arial" pitchFamily="34" charset="0"/>
              </a:rPr>
              <a:t>课时重点回顾</a:t>
            </a:r>
          </a:p>
        </p:txBody>
      </p:sp>
      <p:sp>
        <p:nvSpPr>
          <p:cNvPr id="98310" name="WordArt 6"/>
          <p:cNvSpPr>
            <a:spLocks noChangeArrowheads="1" noChangeShapeType="1" noTextEdit="1"/>
          </p:cNvSpPr>
          <p:nvPr/>
        </p:nvSpPr>
        <p:spPr bwMode="auto">
          <a:xfrm>
            <a:off x="1114425" y="365125"/>
            <a:ext cx="33131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Review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250825" y="312738"/>
            <a:ext cx="8642350" cy="614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>
                <a:solidFill>
                  <a:srgbClr val="3333FF"/>
                </a:solidFill>
              </a:rPr>
              <a:t>用所给单词的适当形式填空。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1. Don’t ________(listen) to music in the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library.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2. Do we have to ________(clean) the room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every day?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3. You can’t ________(wear) sunglasses in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 the classroom.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4. Please ________(arrive) at school </a:t>
            </a:r>
            <a:r>
              <a:rPr lang="en-US" altLang="zh-CN" i="1"/>
              <a:t>on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i="1"/>
              <a:t>    time </a:t>
            </a:r>
            <a:r>
              <a:rPr lang="en-US" altLang="zh-CN"/>
              <a:t>(</a:t>
            </a:r>
            <a:r>
              <a:rPr lang="zh-CN" altLang="en-US"/>
              <a:t>准时</a:t>
            </a:r>
            <a:r>
              <a:rPr lang="en-US" altLang="zh-CN"/>
              <a:t>).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5. John is often late for _______ (class).</a:t>
            </a:r>
            <a:endParaRPr lang="zh-CN" altLang="en-US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4932363" y="5734050"/>
            <a:ext cx="1349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class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2338388" y="908050"/>
            <a:ext cx="122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listen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3924300" y="2133600"/>
            <a:ext cx="120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clean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51558" name="Rectangle 6"/>
          <p:cNvSpPr>
            <a:spLocks noChangeArrowheads="1"/>
          </p:cNvSpPr>
          <p:nvPr/>
        </p:nvSpPr>
        <p:spPr bwMode="auto">
          <a:xfrm>
            <a:off x="3132138" y="3357563"/>
            <a:ext cx="1149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wear</a:t>
            </a:r>
          </a:p>
        </p:txBody>
      </p:sp>
      <p:sp>
        <p:nvSpPr>
          <p:cNvPr id="151559" name="Rectangle 7"/>
          <p:cNvSpPr>
            <a:spLocks noChangeArrowheads="1"/>
          </p:cNvSpPr>
          <p:nvPr/>
        </p:nvSpPr>
        <p:spPr bwMode="auto">
          <a:xfrm>
            <a:off x="2268538" y="4581525"/>
            <a:ext cx="137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arrive</a:t>
            </a:r>
            <a:endParaRPr lang="zh-CN" altLang="en-US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/>
      <p:bldP spid="151556" grpId="0"/>
      <p:bldP spid="151557" grpId="0"/>
      <p:bldP spid="151558" grpId="0"/>
      <p:bldP spid="15155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8497888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57150" cmpd="thickThin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00FF"/>
                </a:solidFill>
              </a:rPr>
              <a:t>将下面的句子改为祈使句，每空一词。</a:t>
            </a:r>
          </a:p>
          <a:p>
            <a:r>
              <a:rPr lang="en-US" altLang="zh-CN"/>
              <a:t>1. You can come in.</a:t>
            </a:r>
          </a:p>
          <a:p>
            <a:r>
              <a:rPr lang="en-US" altLang="zh-CN"/>
              <a:t>    ______ ____, please.</a:t>
            </a:r>
          </a:p>
          <a:p>
            <a:r>
              <a:rPr lang="en-US" altLang="zh-CN"/>
              <a:t>2. I can help you.</a:t>
            </a:r>
          </a:p>
          <a:p>
            <a:r>
              <a:rPr lang="en-US" altLang="zh-CN"/>
              <a:t>    _____ me ______ you.</a:t>
            </a:r>
          </a:p>
          <a:p>
            <a:r>
              <a:rPr lang="en-US" altLang="zh-CN"/>
              <a:t>3. You can’t eat in class.</a:t>
            </a:r>
          </a:p>
          <a:p>
            <a:r>
              <a:rPr lang="en-US" altLang="zh-CN"/>
              <a:t>    _______ _____ in class.</a:t>
            </a:r>
          </a:p>
          <a:p>
            <a:r>
              <a:rPr lang="en-US" altLang="zh-CN"/>
              <a:t>4. You can’t be late for school.</a:t>
            </a:r>
          </a:p>
          <a:p>
            <a:r>
              <a:rPr lang="en-US" altLang="zh-CN"/>
              <a:t>    ______ ____ late for school.</a:t>
            </a:r>
          </a:p>
          <a:p>
            <a:r>
              <a:rPr lang="en-US" altLang="zh-CN"/>
              <a:t>5. You can’t take photos here.</a:t>
            </a:r>
          </a:p>
          <a:p>
            <a:r>
              <a:rPr lang="en-US" altLang="zh-CN"/>
              <a:t>    ____ photos here.</a:t>
            </a:r>
            <a:endParaRPr lang="zh-CN" altLang="en-US"/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900113" y="1419225"/>
            <a:ext cx="216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Come    in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903288" y="2500313"/>
            <a:ext cx="3054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Let            help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971550" y="3579813"/>
            <a:ext cx="2457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Don’t     eat</a:t>
            </a:r>
          </a:p>
        </p:txBody>
      </p:sp>
      <p:sp>
        <p:nvSpPr>
          <p:cNvPr id="102409" name="Rectangle 9"/>
          <p:cNvSpPr>
            <a:spLocks noChangeArrowheads="1"/>
          </p:cNvSpPr>
          <p:nvPr/>
        </p:nvSpPr>
        <p:spPr bwMode="auto">
          <a:xfrm>
            <a:off x="827088" y="4652963"/>
            <a:ext cx="2330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Don’t     be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900113" y="5805488"/>
            <a:ext cx="742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No</a:t>
            </a:r>
            <a:endParaRPr lang="zh-CN" altLang="en-US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/>
      <p:bldP spid="102407" grpId="0"/>
      <p:bldP spid="102408" grpId="0"/>
      <p:bldP spid="102409" grpId="0"/>
      <p:bldP spid="1024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WordArt 1026" descr="5%"/>
          <p:cNvSpPr>
            <a:spLocks noChangeArrowheads="1" noChangeShapeType="1" noTextEdit="1"/>
          </p:cNvSpPr>
          <p:nvPr/>
        </p:nvSpPr>
        <p:spPr bwMode="auto">
          <a:xfrm rot="-578918">
            <a:off x="976313" y="1758950"/>
            <a:ext cx="7046912" cy="35052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Informal Roman"/>
              </a:rPr>
              <a:t>Let's play a game!</a:t>
            </a:r>
          </a:p>
          <a:p>
            <a:pPr algn="ctr"/>
            <a:r>
              <a:rPr lang="en-US" altLang="zh-CN" kern="10">
                <a:ln w="12700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Informal Roman"/>
              </a:rPr>
              <a:t>Who knows these signs?</a:t>
            </a:r>
            <a:endParaRPr lang="zh-CN" altLang="en-US" kern="10">
              <a:ln w="12700">
                <a:solidFill>
                  <a:srgbClr val="99CC00"/>
                </a:solidFill>
                <a:round/>
                <a:headEnd/>
                <a:tailEnd/>
              </a:ln>
              <a:solidFill>
                <a:srgbClr val="FF3399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Informal Roman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ext Box 1026"/>
          <p:cNvSpPr txBox="1">
            <a:spLocks noChangeArrowheads="1"/>
          </p:cNvSpPr>
          <p:nvPr/>
        </p:nvSpPr>
        <p:spPr bwMode="auto">
          <a:xfrm>
            <a:off x="395288" y="2708275"/>
            <a:ext cx="8353425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AutoNum type="arabicPeriod"/>
            </a:pPr>
            <a:r>
              <a:rPr lang="en-US" altLang="zh-CN"/>
              <a:t> late, don’t, for school, arrive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/>
              <a:t>2. music, listen to, in the classroom, don’t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/>
              <a:t>3. eat, can’t, in the classroom, we</a:t>
            </a:r>
            <a:r>
              <a:rPr lang="en-US" altLang="zh-CN" u="sng"/>
              <a:t>                                                           </a:t>
            </a:r>
            <a:endParaRPr lang="en-US" altLang="zh-CN"/>
          </a:p>
        </p:txBody>
      </p:sp>
      <p:sp>
        <p:nvSpPr>
          <p:cNvPr id="223235" name="Text Box 1027"/>
          <p:cNvSpPr txBox="1">
            <a:spLocks noChangeArrowheads="1"/>
          </p:cNvSpPr>
          <p:nvPr/>
        </p:nvSpPr>
        <p:spPr bwMode="auto">
          <a:xfrm>
            <a:off x="1058863" y="2238375"/>
            <a:ext cx="76327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US" altLang="zh-CN">
              <a:solidFill>
                <a:srgbClr val="FF0000"/>
              </a:solidFill>
            </a:endParaRPr>
          </a:p>
          <a:p>
            <a:pPr eaLnBrk="1" hangingPunct="1">
              <a:lnSpc>
                <a:spcPct val="130000"/>
              </a:lnSpc>
            </a:pPr>
            <a:endParaRPr lang="en-US" altLang="zh-CN">
              <a:solidFill>
                <a:srgbClr val="FF0000"/>
              </a:solidFill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130000"/>
              </a:lnSpc>
            </a:pP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23239" name="Rectangle 1031"/>
          <p:cNvSpPr>
            <a:spLocks noChangeArrowheads="1"/>
          </p:cNvSpPr>
          <p:nvPr/>
        </p:nvSpPr>
        <p:spPr bwMode="auto">
          <a:xfrm>
            <a:off x="539750" y="1844675"/>
            <a:ext cx="4079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9933FF"/>
                </a:solidFill>
                <a:latin typeface="Arial" pitchFamily="34" charset="0"/>
              </a:rPr>
              <a:t>Form sentences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827088" y="2708275"/>
            <a:ext cx="5695950" cy="806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rgbClr val="3333FF"/>
                </a:solidFill>
              </a:rPr>
              <a:t>Don’t arrive late for school. 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827088" y="3571875"/>
            <a:ext cx="7777162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Don’t listen to music in the classroom.</a:t>
            </a:r>
            <a:endParaRPr lang="zh-CN" altLang="en-US">
              <a:solidFill>
                <a:srgbClr val="3333FF"/>
              </a:solidFill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827088" y="4292600"/>
            <a:ext cx="61214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We can’t eat in the classroom.</a:t>
            </a:r>
            <a:endParaRPr lang="zh-CN" altLang="en-US">
              <a:solidFill>
                <a:srgbClr val="3333FF"/>
              </a:solidFill>
            </a:endParaRPr>
          </a:p>
        </p:txBody>
      </p:sp>
      <p:pic>
        <p:nvPicPr>
          <p:cNvPr id="28682" name="Picture 10" descr="图片1afg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20713"/>
            <a:ext cx="2089150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80" grpId="0" animBg="1"/>
      <p:bldP spid="2868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WordArt 2"/>
          <p:cNvSpPr>
            <a:spLocks noChangeArrowheads="1" noChangeShapeType="1" noTextEdit="1"/>
          </p:cNvSpPr>
          <p:nvPr/>
        </p:nvSpPr>
        <p:spPr bwMode="auto">
          <a:xfrm>
            <a:off x="971550" y="908050"/>
            <a:ext cx="2592388" cy="865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Homework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55651" name="Picture 3" descr="png-02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54" name="Picture 5" descr="child"/>
          <p:cNvPicPr>
            <a:picLocks noChangeAspect="1" noChangeArrowheads="1" noCrop="1"/>
          </p:cNvPicPr>
          <p:nvPr/>
        </p:nvPicPr>
        <p:blipFill>
          <a:blip r:embed="rId3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083175"/>
            <a:ext cx="1728788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69119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/>
              <a:t>Write down ten sentences about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what you can or can’t do in your house.</a:t>
            </a:r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2268538" y="4005263"/>
            <a:ext cx="45354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We can’t eat in bed.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We can’t fight.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...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/>
      <p:bldP spid="22016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xinsrc_5620803291605578239781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2087563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1" name="WordArt 3"/>
          <p:cNvSpPr>
            <a:spLocks noChangeArrowheads="1" noChangeShapeType="1" noTextEdit="1"/>
          </p:cNvSpPr>
          <p:nvPr/>
        </p:nvSpPr>
        <p:spPr bwMode="auto">
          <a:xfrm>
            <a:off x="2843213" y="1844675"/>
            <a:ext cx="33131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Preview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76132" name="Picture 4" descr="心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2288"/>
            <a:ext cx="3492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心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868863"/>
            <a:ext cx="3492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828675" y="2781300"/>
            <a:ext cx="6264275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/>
              <a:t>To preview the new words and expressions</a:t>
            </a:r>
          </a:p>
          <a:p>
            <a:pPr>
              <a:lnSpc>
                <a:spcPct val="110000"/>
              </a:lnSpc>
            </a:pP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What rules do you have in your house?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WordArt 2"/>
          <p:cNvSpPr>
            <a:spLocks noChangeArrowheads="1" noChangeShapeType="1" noTextEdit="1"/>
          </p:cNvSpPr>
          <p:nvPr/>
        </p:nvSpPr>
        <p:spPr bwMode="auto">
          <a:xfrm>
            <a:off x="1403350" y="3933825"/>
            <a:ext cx="5688013" cy="2014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Thank you.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Text Box 1031"/>
          <p:cNvSpPr txBox="1">
            <a:spLocks noChangeArrowheads="1"/>
          </p:cNvSpPr>
          <p:nvPr/>
        </p:nvSpPr>
        <p:spPr bwMode="auto">
          <a:xfrm>
            <a:off x="3348038" y="4292600"/>
            <a:ext cx="4114800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chemeClr val="tx2"/>
                </a:solidFill>
              </a:rPr>
              <a:t>Don’t</a:t>
            </a:r>
            <a:r>
              <a:rPr lang="en-US" altLang="zh-CN" sz="4400"/>
              <a:t> smoke!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/>
              <a:t>No smoking!</a:t>
            </a:r>
          </a:p>
        </p:txBody>
      </p:sp>
      <p:pic>
        <p:nvPicPr>
          <p:cNvPr id="111619" name="Picture 1032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65175"/>
            <a:ext cx="3743325" cy="290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028" descr="j0232446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052513"/>
            <a:ext cx="3908425" cy="318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 Box 1030"/>
          <p:cNvSpPr txBox="1">
            <a:spLocks noChangeArrowheads="1"/>
          </p:cNvSpPr>
          <p:nvPr/>
        </p:nvSpPr>
        <p:spPr bwMode="auto">
          <a:xfrm>
            <a:off x="3132138" y="5084763"/>
            <a:ext cx="34051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fight.</a:t>
            </a:r>
          </a:p>
        </p:txBody>
      </p:sp>
      <p:sp>
        <p:nvSpPr>
          <p:cNvPr id="112644" name="Line 1034"/>
          <p:cNvSpPr>
            <a:spLocks noChangeShapeType="1"/>
          </p:cNvSpPr>
          <p:nvPr/>
        </p:nvSpPr>
        <p:spPr bwMode="auto">
          <a:xfrm>
            <a:off x="3419475" y="1557338"/>
            <a:ext cx="2667000" cy="2590800"/>
          </a:xfrm>
          <a:prstGeom prst="line">
            <a:avLst/>
          </a:prstGeom>
          <a:noFill/>
          <a:ln w="76200">
            <a:solidFill>
              <a:srgbClr val="F2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6" name="Group 8"/>
          <p:cNvGrpSpPr>
            <a:grpSpLocks/>
          </p:cNvGrpSpPr>
          <p:nvPr/>
        </p:nvGrpSpPr>
        <p:grpSpPr bwMode="auto">
          <a:xfrm>
            <a:off x="3419475" y="1412875"/>
            <a:ext cx="3074988" cy="2608263"/>
            <a:chOff x="2448" y="912"/>
            <a:chExt cx="987" cy="912"/>
          </a:xfrm>
        </p:grpSpPr>
        <p:pic>
          <p:nvPicPr>
            <p:cNvPr id="113667" name="Picture 7" descr="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912"/>
              <a:ext cx="987" cy="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668" name="Line 5"/>
            <p:cNvSpPr>
              <a:spLocks noChangeShapeType="1"/>
            </p:cNvSpPr>
            <p:nvPr/>
          </p:nvSpPr>
          <p:spPr bwMode="auto">
            <a:xfrm>
              <a:off x="2688" y="1200"/>
              <a:ext cx="480" cy="62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547813" y="4508500"/>
            <a:ext cx="65532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listen to music in the classroom!</a:t>
            </a:r>
          </a:p>
        </p:txBody>
      </p:sp>
      <p:sp>
        <p:nvSpPr>
          <p:cNvPr id="113670" name="Text Box 9"/>
          <p:cNvSpPr txBox="1">
            <a:spLocks noChangeArrowheads="1"/>
          </p:cNvSpPr>
          <p:nvPr/>
        </p:nvSpPr>
        <p:spPr bwMode="auto">
          <a:xfrm>
            <a:off x="539750" y="549275"/>
            <a:ext cx="6553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in the classroom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4" descr="BS00549_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04813"/>
            <a:ext cx="456565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1" name="Picture 5" descr="j0078715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76475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2" name="Line 6"/>
          <p:cNvSpPr>
            <a:spLocks noChangeShapeType="1"/>
          </p:cNvSpPr>
          <p:nvPr/>
        </p:nvSpPr>
        <p:spPr bwMode="auto">
          <a:xfrm>
            <a:off x="2555875" y="836613"/>
            <a:ext cx="3684588" cy="3046412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331913" y="4941888"/>
            <a:ext cx="685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run in the hallways.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331913" y="4508500"/>
            <a:ext cx="7239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Don’t eat in the classroom.</a:t>
            </a:r>
          </a:p>
        </p:txBody>
      </p:sp>
      <p:pic>
        <p:nvPicPr>
          <p:cNvPr id="115715" name="Picture 9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773238"/>
            <a:ext cx="2638425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6" name="Text Box 10"/>
          <p:cNvSpPr txBox="1">
            <a:spLocks noChangeArrowheads="1"/>
          </p:cNvSpPr>
          <p:nvPr/>
        </p:nvSpPr>
        <p:spPr bwMode="auto">
          <a:xfrm>
            <a:off x="971550" y="476250"/>
            <a:ext cx="4903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in the classroom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默认设计模板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3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3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3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2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1_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4073</TotalTime>
  <Words>1535</Words>
  <Application>Microsoft Office PowerPoint</Application>
  <PresentationFormat>全屏显示(4:3)</PresentationFormat>
  <Paragraphs>250</Paragraphs>
  <Slides>43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7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8" baseType="lpstr">
      <vt:lpstr>Times New Roman</vt:lpstr>
      <vt:lpstr>宋体</vt:lpstr>
      <vt:lpstr>Arial</vt:lpstr>
      <vt:lpstr>华文新魏</vt:lpstr>
      <vt:lpstr>Arial Black</vt:lpstr>
      <vt:lpstr>黑体</vt:lpstr>
      <vt:lpstr>Wingdings</vt:lpstr>
      <vt:lpstr>自定义设计方案</vt:lpstr>
      <vt:lpstr>1_默认设计模板</vt:lpstr>
      <vt:lpstr>1_自定义设计方案</vt:lpstr>
      <vt:lpstr>2_默认设计模板</vt:lpstr>
      <vt:lpstr>默认设计模板</vt:lpstr>
      <vt:lpstr>3_默认设计模板</vt:lpstr>
      <vt:lpstr>8_默认设计模板</vt:lpstr>
      <vt:lpstr>Microsoft Clip Gallery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Practice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蒋凤娟</dc:creator>
  <cp:lastModifiedBy>user</cp:lastModifiedBy>
  <cp:revision>502</cp:revision>
  <dcterms:created xsi:type="dcterms:W3CDTF">2005-11-21T12:59:25Z</dcterms:created>
  <dcterms:modified xsi:type="dcterms:W3CDTF">2015-08-12T02:03:48Z</dcterms:modified>
</cp:coreProperties>
</file>